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98634" y="4710046"/>
            <a:ext cx="1710491" cy="3458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8650" y="4632722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6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982" y="704801"/>
            <a:ext cx="8652510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1178" y="1099897"/>
            <a:ext cx="4589145" cy="2813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87629" y="4757297"/>
            <a:ext cx="968375" cy="26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21288" y="4718271"/>
            <a:ext cx="239395" cy="25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75" y="0"/>
            <a:ext cx="913052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Quincy </a:t>
            </a:r>
            <a:r>
              <a:rPr spc="15" dirty="0"/>
              <a:t>Mine </a:t>
            </a:r>
            <a:r>
              <a:rPr spc="-90" dirty="0"/>
              <a:t>Hoist</a:t>
            </a:r>
            <a:r>
              <a:rPr spc="-815" dirty="0"/>
              <a:t> </a:t>
            </a:r>
            <a:r>
              <a:rPr spc="-110" dirty="0"/>
              <a:t>Association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7629" y="4769538"/>
            <a:ext cx="9683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solidFill>
                  <a:srgbClr val="999999"/>
                </a:solidFill>
                <a:latin typeface="Arial"/>
                <a:cs typeface="Arial"/>
              </a:rPr>
              <a:t>04/27/2020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5207" y="1341945"/>
            <a:ext cx="5457825" cy="285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2800"/>
              </a:lnSpc>
              <a:spcBef>
                <a:spcPts val="95"/>
              </a:spcBef>
            </a:pPr>
            <a:r>
              <a:rPr sz="2800" spc="70" dirty="0">
                <a:latin typeface="Arial"/>
                <a:cs typeface="Arial"/>
              </a:rPr>
              <a:t>Boiler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50" dirty="0">
                <a:latin typeface="Arial"/>
                <a:cs typeface="Arial"/>
              </a:rPr>
              <a:t>House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140" dirty="0">
                <a:latin typeface="Arial"/>
                <a:cs typeface="Arial"/>
              </a:rPr>
              <a:t>#5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175" dirty="0">
                <a:latin typeface="Arial"/>
                <a:cs typeface="Arial"/>
              </a:rPr>
              <a:t>&amp;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70" dirty="0">
                <a:latin typeface="Arial"/>
                <a:cs typeface="Arial"/>
              </a:rPr>
              <a:t>Machine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Shop  </a:t>
            </a:r>
            <a:r>
              <a:rPr sz="2800" spc="65" dirty="0">
                <a:latin typeface="Arial"/>
                <a:cs typeface="Arial"/>
              </a:rPr>
              <a:t>Restoration</a:t>
            </a:r>
            <a:endParaRPr sz="2800">
              <a:latin typeface="Arial"/>
              <a:cs typeface="Arial"/>
            </a:endParaRPr>
          </a:p>
          <a:p>
            <a:pPr marL="1273810">
              <a:lnSpc>
                <a:spcPct val="100000"/>
              </a:lnSpc>
              <a:spcBef>
                <a:spcPts val="2435"/>
              </a:spcBef>
            </a:pPr>
            <a:r>
              <a:rPr sz="1800" b="1" spc="-20" dirty="0">
                <a:latin typeface="Lucida Sans"/>
                <a:cs typeface="Lucida Sans"/>
              </a:rPr>
              <a:t>Midwest </a:t>
            </a:r>
            <a:r>
              <a:rPr sz="1800" b="1" spc="-5" dirty="0">
                <a:latin typeface="Lucida Sans"/>
                <a:cs typeface="Lucida Sans"/>
              </a:rPr>
              <a:t>Structural</a:t>
            </a:r>
            <a:r>
              <a:rPr sz="1800" b="1" spc="-215" dirty="0">
                <a:latin typeface="Lucida Sans"/>
                <a:cs typeface="Lucida Sans"/>
              </a:rPr>
              <a:t> </a:t>
            </a:r>
            <a:r>
              <a:rPr sz="1800" b="1" spc="-35" dirty="0">
                <a:latin typeface="Lucida Sans"/>
                <a:cs typeface="Lucida Sans"/>
              </a:rPr>
              <a:t>Builds</a:t>
            </a:r>
            <a:endParaRPr sz="1800">
              <a:latin typeface="Lucida Sans"/>
              <a:cs typeface="Lucida Sans"/>
            </a:endParaRPr>
          </a:p>
          <a:p>
            <a:pPr marL="1844039" marR="1796414" indent="1270" algn="ctr">
              <a:lnSpc>
                <a:spcPct val="100699"/>
              </a:lnSpc>
              <a:spcBef>
                <a:spcPts val="750"/>
              </a:spcBef>
            </a:pPr>
            <a:r>
              <a:rPr sz="1800" spc="-10" dirty="0">
                <a:latin typeface="Arial"/>
                <a:cs typeface="Arial"/>
              </a:rPr>
              <a:t>Cole </a:t>
            </a:r>
            <a:r>
              <a:rPr sz="1800" spc="20" dirty="0">
                <a:latin typeface="Arial"/>
                <a:cs typeface="Arial"/>
              </a:rPr>
              <a:t>LeBarre  </a:t>
            </a:r>
            <a:r>
              <a:rPr sz="1800" spc="15" dirty="0">
                <a:latin typeface="Arial"/>
                <a:cs typeface="Arial"/>
              </a:rPr>
              <a:t>Logan </a:t>
            </a:r>
            <a:r>
              <a:rPr sz="1800" spc="10" dirty="0">
                <a:latin typeface="Arial"/>
                <a:cs typeface="Arial"/>
              </a:rPr>
              <a:t>Stein  </a:t>
            </a:r>
            <a:r>
              <a:rPr sz="1800" spc="50" dirty="0">
                <a:latin typeface="Arial"/>
                <a:cs typeface="Arial"/>
              </a:rPr>
              <a:t>Mason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Chapman  </a:t>
            </a:r>
            <a:r>
              <a:rPr sz="1800" spc="45" dirty="0">
                <a:latin typeface="Arial"/>
                <a:cs typeface="Arial"/>
              </a:rPr>
              <a:t>Wyatt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Brown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3559" y="3379376"/>
            <a:ext cx="2704966" cy="8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2668" y="2715051"/>
            <a:ext cx="2204099" cy="2092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28361" y="4729638"/>
            <a:ext cx="12001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42106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35" dirty="0"/>
              <a:t>Design </a:t>
            </a:r>
            <a:r>
              <a:rPr sz="3300" b="0" spc="-40" dirty="0">
                <a:latin typeface="Arial"/>
                <a:cs typeface="Arial"/>
              </a:rPr>
              <a:t>- </a:t>
            </a:r>
            <a:r>
              <a:rPr sz="3300" b="0" spc="35" dirty="0">
                <a:latin typeface="Arial"/>
                <a:cs typeface="Arial"/>
              </a:rPr>
              <a:t>Roof</a:t>
            </a:r>
            <a:r>
              <a:rPr sz="3300" b="0" spc="-190" dirty="0">
                <a:latin typeface="Arial"/>
                <a:cs typeface="Arial"/>
              </a:rPr>
              <a:t> </a:t>
            </a:r>
            <a:r>
              <a:rPr sz="3300" b="0" spc="15" dirty="0">
                <a:latin typeface="Arial"/>
                <a:cs typeface="Arial"/>
              </a:rPr>
              <a:t>System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903" y="1233678"/>
            <a:ext cx="3328670" cy="162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indent="-321945">
              <a:lnSpc>
                <a:spcPts val="2420"/>
              </a:lnSpc>
              <a:spcBef>
                <a:spcPts val="100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30" dirty="0">
                <a:latin typeface="Arial"/>
                <a:cs typeface="Arial"/>
              </a:rPr>
              <a:t>Stringers</a:t>
            </a:r>
            <a:endParaRPr sz="2100">
              <a:latin typeface="Arial"/>
              <a:cs typeface="Arial"/>
            </a:endParaRPr>
          </a:p>
          <a:p>
            <a:pPr marL="791845" lvl="1" indent="-308610">
              <a:lnSpc>
                <a:spcPts val="1930"/>
              </a:lnSpc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10" dirty="0">
                <a:latin typeface="Arial"/>
                <a:cs typeface="Arial"/>
              </a:rPr>
              <a:t>2”x8”x12’</a:t>
            </a:r>
            <a:endParaRPr sz="1800">
              <a:latin typeface="Arial"/>
              <a:cs typeface="Arial"/>
            </a:endParaRPr>
          </a:p>
          <a:p>
            <a:pPr marL="334645" indent="-321945">
              <a:lnSpc>
                <a:spcPts val="2280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-5" dirty="0">
                <a:latin typeface="Arial"/>
                <a:cs typeface="Arial"/>
              </a:rPr>
              <a:t>Steel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40" dirty="0">
                <a:latin typeface="Arial"/>
                <a:cs typeface="Arial"/>
              </a:rPr>
              <a:t>Rooﬁng</a:t>
            </a:r>
            <a:endParaRPr sz="2100">
              <a:latin typeface="Arial"/>
              <a:cs typeface="Arial"/>
            </a:endParaRPr>
          </a:p>
          <a:p>
            <a:pPr marL="791845" marR="5080" lvl="1" indent="-308610">
              <a:lnSpc>
                <a:spcPts val="1950"/>
              </a:lnSpc>
              <a:spcBef>
                <a:spcPts val="125"/>
              </a:spcBef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60" dirty="0">
                <a:latin typeface="Arial"/>
                <a:cs typeface="Arial"/>
              </a:rPr>
              <a:t>Match </a:t>
            </a:r>
            <a:r>
              <a:rPr sz="1800" spc="45" dirty="0">
                <a:latin typeface="Arial"/>
                <a:cs typeface="Arial"/>
              </a:rPr>
              <a:t>Machine </a:t>
            </a:r>
            <a:r>
              <a:rPr sz="1800" spc="15" dirty="0">
                <a:latin typeface="Arial"/>
                <a:cs typeface="Arial"/>
              </a:rPr>
              <a:t>Shop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as  </a:t>
            </a:r>
            <a:r>
              <a:rPr sz="1800" spc="10" dirty="0">
                <a:latin typeface="Arial"/>
                <a:cs typeface="Arial"/>
              </a:rPr>
              <a:t>closely </a:t>
            </a:r>
            <a:r>
              <a:rPr sz="1800" spc="-25" dirty="0">
                <a:latin typeface="Arial"/>
                <a:cs typeface="Arial"/>
              </a:rPr>
              <a:t>as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possible</a:t>
            </a:r>
            <a:endParaRPr sz="1800">
              <a:latin typeface="Arial"/>
              <a:cs typeface="Arial"/>
            </a:endParaRPr>
          </a:p>
          <a:p>
            <a:pPr marL="791845" lvl="1" indent="-308610">
              <a:lnSpc>
                <a:spcPts val="1920"/>
              </a:lnSpc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-30" dirty="0">
                <a:latin typeface="Arial"/>
                <a:cs typeface="Arial"/>
              </a:rPr>
              <a:t>Was </a:t>
            </a:r>
            <a:r>
              <a:rPr sz="1800" spc="50" dirty="0">
                <a:latin typeface="Arial"/>
                <a:cs typeface="Arial"/>
              </a:rPr>
              <a:t>originally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90" dirty="0">
                <a:latin typeface="Arial"/>
                <a:cs typeface="Arial"/>
              </a:rPr>
              <a:t>tin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roof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20850" y="1152470"/>
            <a:ext cx="3959099" cy="26610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6775" y="2846975"/>
            <a:ext cx="2412631" cy="172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21288" y="4718271"/>
            <a:ext cx="240029" cy="2508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300" spc="20" dirty="0">
                <a:latin typeface="Arial"/>
                <a:cs typeface="Arial"/>
              </a:rPr>
              <a:t>10</a:t>
            </a:fld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0575" y="4768455"/>
            <a:ext cx="107251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Cole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LeBarre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56559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35" dirty="0"/>
              <a:t>Design </a:t>
            </a:r>
            <a:r>
              <a:rPr sz="3300" b="0" spc="-40" dirty="0">
                <a:latin typeface="Arial"/>
                <a:cs typeface="Arial"/>
              </a:rPr>
              <a:t>- </a:t>
            </a:r>
            <a:r>
              <a:rPr sz="3300" b="0" spc="80" dirty="0">
                <a:latin typeface="Arial"/>
                <a:cs typeface="Arial"/>
              </a:rPr>
              <a:t>Machine </a:t>
            </a:r>
            <a:r>
              <a:rPr sz="3300" b="0" spc="25" dirty="0">
                <a:latin typeface="Arial"/>
                <a:cs typeface="Arial"/>
              </a:rPr>
              <a:t>Shop</a:t>
            </a:r>
            <a:r>
              <a:rPr sz="3300" b="0" spc="-330" dirty="0">
                <a:latin typeface="Arial"/>
                <a:cs typeface="Arial"/>
              </a:rPr>
              <a:t> </a:t>
            </a:r>
            <a:r>
              <a:rPr sz="3300" b="0" spc="65" dirty="0">
                <a:latin typeface="Arial"/>
                <a:cs typeface="Arial"/>
              </a:rPr>
              <a:t>Floor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903" y="1214197"/>
            <a:ext cx="4848225" cy="244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marR="853440" indent="-321945">
              <a:lnSpc>
                <a:spcPct val="114100"/>
              </a:lnSpc>
              <a:spcBef>
                <a:spcPts val="100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50" dirty="0">
                <a:latin typeface="Arial"/>
                <a:cs typeface="Arial"/>
              </a:rPr>
              <a:t>American </a:t>
            </a:r>
            <a:r>
              <a:rPr sz="2100" spc="65" dirty="0">
                <a:latin typeface="Arial"/>
                <a:cs typeface="Arial"/>
              </a:rPr>
              <a:t>Wood </a:t>
            </a:r>
            <a:r>
              <a:rPr sz="2100" spc="25" dirty="0">
                <a:latin typeface="Arial"/>
                <a:cs typeface="Arial"/>
              </a:rPr>
              <a:t>Council</a:t>
            </a:r>
            <a:r>
              <a:rPr sz="2100" spc="-30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Span  </a:t>
            </a:r>
            <a:r>
              <a:rPr sz="2100" spc="35" dirty="0">
                <a:latin typeface="Arial"/>
                <a:cs typeface="Arial"/>
              </a:rPr>
              <a:t>Calculator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ct val="100000"/>
              </a:lnSpc>
              <a:spcBef>
                <a:spcPts val="40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-85" dirty="0">
                <a:latin typeface="Arial"/>
                <a:cs typeface="Arial"/>
              </a:rPr>
              <a:t>GPI </a:t>
            </a:r>
            <a:r>
              <a:rPr sz="2100" spc="30" dirty="0">
                <a:latin typeface="Arial"/>
                <a:cs typeface="Arial"/>
              </a:rPr>
              <a:t>40 </a:t>
            </a:r>
            <a:r>
              <a:rPr sz="2100" spc="105" dirty="0">
                <a:latin typeface="Arial"/>
                <a:cs typeface="Arial"/>
              </a:rPr>
              <a:t>wood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60" dirty="0">
                <a:latin typeface="Arial"/>
                <a:cs typeface="Arial"/>
              </a:rPr>
              <a:t>joist</a:t>
            </a:r>
            <a:endParaRPr sz="2100">
              <a:latin typeface="Arial"/>
              <a:cs typeface="Arial"/>
            </a:endParaRPr>
          </a:p>
          <a:p>
            <a:pPr marL="791845" lvl="1" indent="-308610">
              <a:lnSpc>
                <a:spcPct val="100000"/>
              </a:lnSpc>
              <a:spcBef>
                <a:spcPts val="415"/>
              </a:spcBef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25" dirty="0">
                <a:latin typeface="Arial"/>
                <a:cs typeface="Arial"/>
              </a:rPr>
              <a:t>16” </a:t>
            </a:r>
            <a:r>
              <a:rPr sz="1800" spc="90" dirty="0">
                <a:latin typeface="Arial"/>
                <a:cs typeface="Arial"/>
              </a:rPr>
              <a:t>on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center</a:t>
            </a:r>
            <a:endParaRPr sz="1800">
              <a:latin typeface="Arial"/>
              <a:cs typeface="Arial"/>
            </a:endParaRPr>
          </a:p>
          <a:p>
            <a:pPr marL="791845" lvl="1" indent="-308610">
              <a:lnSpc>
                <a:spcPct val="100000"/>
              </a:lnSpc>
              <a:spcBef>
                <a:spcPts val="315"/>
              </a:spcBef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-20" dirty="0">
                <a:latin typeface="Arial"/>
                <a:cs typeface="Arial"/>
              </a:rPr>
              <a:t>16’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span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with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40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psf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LL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+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10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psf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DL</a:t>
            </a:r>
            <a:endParaRPr sz="1800">
              <a:latin typeface="Arial"/>
              <a:cs typeface="Arial"/>
            </a:endParaRPr>
          </a:p>
          <a:p>
            <a:pPr marL="791845" lvl="1" indent="-308610">
              <a:lnSpc>
                <a:spcPct val="100000"/>
              </a:lnSpc>
              <a:spcBef>
                <a:spcPts val="315"/>
              </a:spcBef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25" dirty="0">
                <a:latin typeface="Arial"/>
                <a:cs typeface="Arial"/>
              </a:rPr>
              <a:t>Allows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for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static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displays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of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machinery</a:t>
            </a:r>
            <a:endParaRPr sz="1800">
              <a:latin typeface="Arial"/>
              <a:cs typeface="Arial"/>
            </a:endParaRPr>
          </a:p>
          <a:p>
            <a:pPr marL="334645" indent="-321945">
              <a:lnSpc>
                <a:spcPct val="100000"/>
              </a:lnSpc>
              <a:spcBef>
                <a:spcPts val="30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30" dirty="0">
                <a:latin typeface="Arial"/>
                <a:cs typeface="Arial"/>
              </a:rPr>
              <a:t>2” </a:t>
            </a:r>
            <a:r>
              <a:rPr sz="2100" spc="50" dirty="0">
                <a:latin typeface="Arial"/>
                <a:cs typeface="Arial"/>
              </a:rPr>
              <a:t>x </a:t>
            </a:r>
            <a:r>
              <a:rPr sz="2100" spc="30" dirty="0">
                <a:latin typeface="Arial"/>
                <a:cs typeface="Arial"/>
              </a:rPr>
              <a:t>6” </a:t>
            </a:r>
            <a:r>
              <a:rPr sz="2100" spc="50" dirty="0">
                <a:latin typeface="Arial"/>
                <a:cs typeface="Arial"/>
              </a:rPr>
              <a:t>x </a:t>
            </a:r>
            <a:r>
              <a:rPr sz="2100" spc="-20" dirty="0">
                <a:latin typeface="Arial"/>
                <a:cs typeface="Arial"/>
              </a:rPr>
              <a:t>12’</a:t>
            </a:r>
            <a:r>
              <a:rPr sz="2100" spc="-395" dirty="0">
                <a:latin typeface="Arial"/>
                <a:cs typeface="Arial"/>
              </a:rPr>
              <a:t> </a:t>
            </a:r>
            <a:r>
              <a:rPr sz="2100" spc="35" dirty="0">
                <a:latin typeface="Arial"/>
                <a:cs typeface="Arial"/>
              </a:rPr>
              <a:t>decking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0275" y="533975"/>
            <a:ext cx="2895951" cy="2284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07373" y="2703599"/>
            <a:ext cx="3636624" cy="1622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5947" y="1080774"/>
            <a:ext cx="1344327" cy="1622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20" dirty="0"/>
              <a:t>11</a:t>
            </a:fld>
            <a:endParaRPr spc="20" dirty="0"/>
          </a:p>
        </p:txBody>
      </p:sp>
      <p:sp>
        <p:nvSpPr>
          <p:cNvPr id="10" name="object 10"/>
          <p:cNvSpPr txBox="1"/>
          <p:nvPr/>
        </p:nvSpPr>
        <p:spPr>
          <a:xfrm>
            <a:off x="970575" y="4768455"/>
            <a:ext cx="97345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Logan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Stein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473329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0" dirty="0"/>
              <a:t>Construction</a:t>
            </a:r>
            <a:r>
              <a:rPr sz="3300" spc="-265" dirty="0"/>
              <a:t> </a:t>
            </a:r>
            <a:r>
              <a:rPr sz="3300" spc="-40" dirty="0"/>
              <a:t>Schedule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433187" y="1233678"/>
            <a:ext cx="7667625" cy="228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955" indent="-389255">
              <a:lnSpc>
                <a:spcPts val="2420"/>
              </a:lnSpc>
              <a:spcBef>
                <a:spcPts val="100"/>
              </a:spcBef>
              <a:buClr>
                <a:srgbClr val="FFC000"/>
              </a:buClr>
              <a:buChar char="●"/>
              <a:tabLst>
                <a:tab pos="401955" algn="l"/>
                <a:tab pos="402590" algn="l"/>
              </a:tabLst>
            </a:pPr>
            <a:r>
              <a:rPr sz="2100" spc="15" dirty="0">
                <a:latin typeface="Arial"/>
                <a:cs typeface="Arial"/>
              </a:rPr>
              <a:t>Best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105" dirty="0">
                <a:latin typeface="Arial"/>
                <a:cs typeface="Arial"/>
              </a:rPr>
              <a:t>route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125" dirty="0">
                <a:latin typeface="Arial"/>
                <a:cs typeface="Arial"/>
              </a:rPr>
              <a:t>for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70" dirty="0">
                <a:latin typeface="Arial"/>
                <a:cs typeface="Arial"/>
              </a:rPr>
              <a:t>construction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is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90" dirty="0">
                <a:latin typeface="Arial"/>
                <a:cs typeface="Arial"/>
              </a:rPr>
              <a:t>in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20" dirty="0">
                <a:latin typeface="Arial"/>
                <a:cs typeface="Arial"/>
              </a:rPr>
              <a:t>phases</a:t>
            </a:r>
            <a:endParaRPr sz="2100">
              <a:latin typeface="Arial"/>
              <a:cs typeface="Arial"/>
            </a:endParaRPr>
          </a:p>
          <a:p>
            <a:pPr marL="859155" lvl="1" indent="-366395">
              <a:lnSpc>
                <a:spcPts val="1955"/>
              </a:lnSpc>
              <a:buClr>
                <a:srgbClr val="FFC000"/>
              </a:buClr>
              <a:buChar char="○"/>
              <a:tabLst>
                <a:tab pos="859155" algn="l"/>
                <a:tab pos="859790" algn="l"/>
              </a:tabLst>
            </a:pPr>
            <a:r>
              <a:rPr sz="1800" spc="30" dirty="0">
                <a:latin typeface="Arial"/>
                <a:cs typeface="Arial"/>
              </a:rPr>
              <a:t>Four </a:t>
            </a:r>
            <a:r>
              <a:rPr sz="1800" spc="15" dirty="0">
                <a:latin typeface="Arial"/>
                <a:cs typeface="Arial"/>
              </a:rPr>
              <a:t>phases </a:t>
            </a:r>
            <a:r>
              <a:rPr sz="1800" spc="75" dirty="0">
                <a:latin typeface="Arial"/>
                <a:cs typeface="Arial"/>
              </a:rPr>
              <a:t>in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total</a:t>
            </a:r>
            <a:endParaRPr sz="1800">
              <a:latin typeface="Arial"/>
              <a:cs typeface="Arial"/>
            </a:endParaRPr>
          </a:p>
          <a:p>
            <a:pPr marL="859155" marR="5080" lvl="1" indent="-366395">
              <a:lnSpc>
                <a:spcPts val="1950"/>
              </a:lnSpc>
              <a:spcBef>
                <a:spcPts val="135"/>
              </a:spcBef>
              <a:buClr>
                <a:srgbClr val="FFC000"/>
              </a:buClr>
              <a:buChar char="○"/>
              <a:tabLst>
                <a:tab pos="859155" algn="l"/>
                <a:tab pos="859790" algn="l"/>
              </a:tabLst>
            </a:pPr>
            <a:r>
              <a:rPr sz="1800" spc="30" dirty="0">
                <a:latin typeface="Arial"/>
                <a:cs typeface="Arial"/>
              </a:rPr>
              <a:t>Tentatively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scheduled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year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apart: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Start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Spring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2021-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Finish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late  </a:t>
            </a:r>
            <a:r>
              <a:rPr sz="1800" spc="20" dirty="0">
                <a:latin typeface="Arial"/>
                <a:cs typeface="Arial"/>
              </a:rPr>
              <a:t>Spring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2024</a:t>
            </a:r>
            <a:endParaRPr sz="1800">
              <a:latin typeface="Arial"/>
              <a:cs typeface="Arial"/>
            </a:endParaRPr>
          </a:p>
          <a:p>
            <a:pPr marL="859155" lvl="1" indent="-366395">
              <a:lnSpc>
                <a:spcPts val="1920"/>
              </a:lnSpc>
              <a:buClr>
                <a:srgbClr val="FFC000"/>
              </a:buClr>
              <a:buChar char="○"/>
              <a:tabLst>
                <a:tab pos="859155" algn="l"/>
                <a:tab pos="859790" algn="l"/>
              </a:tabLst>
            </a:pPr>
            <a:r>
              <a:rPr sz="1800" spc="25" dirty="0">
                <a:latin typeface="Arial"/>
                <a:cs typeface="Arial"/>
              </a:rPr>
              <a:t>Designed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hold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tour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prime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Summer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months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Arial"/>
              <a:buChar char="○"/>
            </a:pPr>
            <a:endParaRPr sz="2900">
              <a:latin typeface="Times New Roman"/>
              <a:cs typeface="Times New Roman"/>
            </a:endParaRPr>
          </a:p>
          <a:p>
            <a:pPr marL="401955" indent="-366395">
              <a:lnSpc>
                <a:spcPts val="2070"/>
              </a:lnSpc>
              <a:buClr>
                <a:srgbClr val="FFC000"/>
              </a:buClr>
              <a:buChar char="●"/>
              <a:tabLst>
                <a:tab pos="401955" algn="l"/>
                <a:tab pos="402590" algn="l"/>
              </a:tabLst>
            </a:pPr>
            <a:r>
              <a:rPr sz="1800" spc="70" dirty="0">
                <a:latin typeface="Arial"/>
                <a:cs typeface="Arial"/>
              </a:rPr>
              <a:t>Order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phases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based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importance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structural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integrity</a:t>
            </a:r>
            <a:endParaRPr sz="1800">
              <a:latin typeface="Arial"/>
              <a:cs typeface="Arial"/>
            </a:endParaRPr>
          </a:p>
          <a:p>
            <a:pPr marL="859155" lvl="1" indent="-366395">
              <a:lnSpc>
                <a:spcPts val="2065"/>
              </a:lnSpc>
              <a:buClr>
                <a:srgbClr val="FFC000"/>
              </a:buClr>
              <a:buChar char="○"/>
              <a:tabLst>
                <a:tab pos="859155" algn="l"/>
                <a:tab pos="859790" algn="l"/>
              </a:tabLst>
            </a:pPr>
            <a:r>
              <a:rPr sz="1800" spc="20" dirty="0">
                <a:latin typeface="Arial"/>
                <a:cs typeface="Arial"/>
              </a:rPr>
              <a:t>Follows </a:t>
            </a:r>
            <a:r>
              <a:rPr sz="1800" spc="40" dirty="0">
                <a:latin typeface="Arial"/>
                <a:cs typeface="Arial"/>
              </a:rPr>
              <a:t>typical </a:t>
            </a:r>
            <a:r>
              <a:rPr sz="1800" spc="60" dirty="0">
                <a:latin typeface="Arial"/>
                <a:cs typeface="Arial"/>
              </a:rPr>
              <a:t>construction </a:t>
            </a:r>
            <a:r>
              <a:rPr sz="1800" spc="30" dirty="0">
                <a:latin typeface="Arial"/>
                <a:cs typeface="Arial"/>
              </a:rPr>
              <a:t>(Permits </a:t>
            </a:r>
            <a:r>
              <a:rPr sz="1800" dirty="0">
                <a:latin typeface="Arial"/>
                <a:cs typeface="Arial"/>
              </a:rPr>
              <a:t>→ </a:t>
            </a:r>
            <a:r>
              <a:rPr sz="1800" spc="15" dirty="0">
                <a:latin typeface="Arial"/>
                <a:cs typeface="Arial"/>
              </a:rPr>
              <a:t>Clearing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-35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Concrete)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20" dirty="0"/>
              <a:t>12</a:t>
            </a:fld>
            <a:endParaRPr spc="20" dirty="0"/>
          </a:p>
        </p:txBody>
      </p:sp>
      <p:sp>
        <p:nvSpPr>
          <p:cNvPr id="7" name="object 7"/>
          <p:cNvSpPr txBox="1"/>
          <p:nvPr/>
        </p:nvSpPr>
        <p:spPr>
          <a:xfrm>
            <a:off x="970575" y="4768455"/>
            <a:ext cx="13792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latin typeface="Arial"/>
                <a:cs typeface="Arial"/>
              </a:rPr>
              <a:t>Mason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Chapman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27755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14" dirty="0"/>
              <a:t>Cost</a:t>
            </a:r>
            <a:r>
              <a:rPr sz="3300" spc="-265" dirty="0"/>
              <a:t> </a:t>
            </a:r>
            <a:r>
              <a:rPr sz="3300" spc="-100" dirty="0"/>
              <a:t>Analysis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500903" y="1233678"/>
            <a:ext cx="4897755" cy="206311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34645" marR="280670" indent="-321945">
              <a:lnSpc>
                <a:spcPts val="2280"/>
              </a:lnSpc>
              <a:spcBef>
                <a:spcPts val="37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35" dirty="0">
                <a:latin typeface="Arial"/>
                <a:cs typeface="Arial"/>
              </a:rPr>
              <a:t>Total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35" dirty="0">
                <a:latin typeface="Arial"/>
                <a:cs typeface="Arial"/>
              </a:rPr>
              <a:t>cost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is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95" dirty="0">
                <a:latin typeface="Arial"/>
                <a:cs typeface="Arial"/>
              </a:rPr>
              <a:t>about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15" dirty="0">
                <a:latin typeface="Arial"/>
                <a:cs typeface="Arial"/>
              </a:rPr>
              <a:t>$385,000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110" dirty="0">
                <a:latin typeface="Arial"/>
                <a:cs typeface="Arial"/>
              </a:rPr>
              <a:t>with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  </a:t>
            </a:r>
            <a:r>
              <a:rPr sz="2100" spc="-30" dirty="0">
                <a:latin typeface="Arial"/>
                <a:cs typeface="Arial"/>
              </a:rPr>
              <a:t>10%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40" dirty="0">
                <a:latin typeface="Arial"/>
                <a:cs typeface="Arial"/>
              </a:rPr>
              <a:t>contingency.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ts val="2075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dirty="0">
                <a:latin typeface="Arial"/>
                <a:cs typeface="Arial"/>
              </a:rPr>
              <a:t>This </a:t>
            </a:r>
            <a:r>
              <a:rPr sz="2100" spc="45" dirty="0">
                <a:latin typeface="Arial"/>
                <a:cs typeface="Arial"/>
              </a:rPr>
              <a:t>includes </a:t>
            </a:r>
            <a:r>
              <a:rPr sz="2100" spc="35" dirty="0">
                <a:latin typeface="Arial"/>
                <a:cs typeface="Arial"/>
              </a:rPr>
              <a:t>all </a:t>
            </a:r>
            <a:r>
              <a:rPr sz="2100" spc="60" dirty="0">
                <a:latin typeface="Arial"/>
                <a:cs typeface="Arial"/>
              </a:rPr>
              <a:t>material,</a:t>
            </a:r>
            <a:r>
              <a:rPr sz="2100" spc="-300" dirty="0">
                <a:latin typeface="Arial"/>
                <a:cs typeface="Arial"/>
              </a:rPr>
              <a:t> </a:t>
            </a:r>
            <a:r>
              <a:rPr sz="2100" spc="95" dirty="0">
                <a:latin typeface="Arial"/>
                <a:cs typeface="Arial"/>
              </a:rPr>
              <a:t>equipment</a:t>
            </a:r>
            <a:endParaRPr sz="2100">
              <a:latin typeface="Arial"/>
              <a:cs typeface="Arial"/>
            </a:endParaRPr>
          </a:p>
          <a:p>
            <a:pPr marL="334645" marR="131445">
              <a:lnSpc>
                <a:spcPts val="2250"/>
              </a:lnSpc>
              <a:spcBef>
                <a:spcPts val="165"/>
              </a:spcBef>
            </a:pPr>
            <a:r>
              <a:rPr sz="2100" spc="75" dirty="0">
                <a:latin typeface="Arial"/>
                <a:cs typeface="Arial"/>
              </a:rPr>
              <a:t>and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80" dirty="0">
                <a:latin typeface="Arial"/>
                <a:cs typeface="Arial"/>
              </a:rPr>
              <a:t>labor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105" dirty="0">
                <a:latin typeface="Arial"/>
                <a:cs typeface="Arial"/>
              </a:rPr>
              <a:t>throughout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90" dirty="0">
                <a:latin typeface="Arial"/>
                <a:cs typeface="Arial"/>
              </a:rPr>
              <a:t>the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20" dirty="0">
                <a:latin typeface="Arial"/>
                <a:cs typeface="Arial"/>
              </a:rPr>
              <a:t>phases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110" dirty="0">
                <a:latin typeface="Arial"/>
                <a:cs typeface="Arial"/>
              </a:rPr>
              <a:t>of  </a:t>
            </a:r>
            <a:r>
              <a:rPr sz="2100" spc="70" dirty="0">
                <a:latin typeface="Arial"/>
                <a:cs typeface="Arial"/>
              </a:rPr>
              <a:t>this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project</a:t>
            </a:r>
            <a:endParaRPr sz="2100">
              <a:latin typeface="Arial"/>
              <a:cs typeface="Arial"/>
            </a:endParaRPr>
          </a:p>
          <a:p>
            <a:pPr marL="334645" marR="71755" indent="-321945">
              <a:lnSpc>
                <a:spcPts val="2250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15" dirty="0">
                <a:latin typeface="Arial"/>
                <a:cs typeface="Arial"/>
              </a:rPr>
              <a:t>All </a:t>
            </a:r>
            <a:r>
              <a:rPr sz="2100" spc="50" dirty="0">
                <a:latin typeface="Arial"/>
                <a:cs typeface="Arial"/>
              </a:rPr>
              <a:t>estimates are </a:t>
            </a:r>
            <a:r>
              <a:rPr sz="2100" spc="114" dirty="0">
                <a:latin typeface="Arial"/>
                <a:cs typeface="Arial"/>
              </a:rPr>
              <a:t>maximum</a:t>
            </a:r>
            <a:r>
              <a:rPr sz="2100" spc="-350" dirty="0">
                <a:latin typeface="Arial"/>
                <a:cs typeface="Arial"/>
              </a:rPr>
              <a:t> </a:t>
            </a:r>
            <a:r>
              <a:rPr sz="2100" spc="-30" dirty="0">
                <a:latin typeface="Arial"/>
                <a:cs typeface="Arial"/>
              </a:rPr>
              <a:t>as </a:t>
            </a:r>
            <a:r>
              <a:rPr sz="2100" spc="60" dirty="0">
                <a:latin typeface="Arial"/>
                <a:cs typeface="Arial"/>
              </a:rPr>
              <a:t>some  </a:t>
            </a:r>
            <a:r>
              <a:rPr sz="2100" spc="75" dirty="0">
                <a:latin typeface="Arial"/>
                <a:cs typeface="Arial"/>
              </a:rPr>
              <a:t>material </a:t>
            </a:r>
            <a:r>
              <a:rPr sz="2100" spc="20" dirty="0">
                <a:latin typeface="Arial"/>
                <a:cs typeface="Arial"/>
              </a:rPr>
              <a:t>can </a:t>
            </a:r>
            <a:r>
              <a:rPr sz="2100" spc="60" dirty="0">
                <a:latin typeface="Arial"/>
                <a:cs typeface="Arial"/>
              </a:rPr>
              <a:t>be</a:t>
            </a:r>
            <a:r>
              <a:rPr sz="2100" spc="-235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reused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937037" y="824387"/>
          <a:ext cx="2661285" cy="3670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374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Phase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1: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$25,000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374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Phase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2: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$45,000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374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Phase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3: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$70,000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374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Phase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4: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$140,000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949">
                <a:tc>
                  <a:txBody>
                    <a:bodyPr/>
                    <a:lstStyle/>
                    <a:p>
                      <a:pPr marL="190500">
                        <a:lnSpc>
                          <a:spcPts val="1664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Contingency-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32485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10%: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$28,000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949">
                <a:tc>
                  <a:txBody>
                    <a:bodyPr/>
                    <a:lstStyle/>
                    <a:p>
                      <a:pPr marL="288925">
                        <a:lnSpc>
                          <a:spcPts val="1664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Overhead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&amp;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22325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Profit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$77,000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374"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16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otal: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$385,000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20" dirty="0"/>
              <a:t>13</a:t>
            </a:fld>
            <a:endParaRPr spc="20" dirty="0"/>
          </a:p>
        </p:txBody>
      </p:sp>
      <p:sp>
        <p:nvSpPr>
          <p:cNvPr id="8" name="object 8"/>
          <p:cNvSpPr txBox="1"/>
          <p:nvPr/>
        </p:nvSpPr>
        <p:spPr>
          <a:xfrm>
            <a:off x="970575" y="4768455"/>
            <a:ext cx="103060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Wyatt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Brown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46069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14" dirty="0"/>
              <a:t>Cost </a:t>
            </a:r>
            <a:r>
              <a:rPr sz="3300" spc="-85" dirty="0"/>
              <a:t>Analysis- </a:t>
            </a:r>
            <a:r>
              <a:rPr sz="3300" spc="-30" dirty="0"/>
              <a:t>Phase</a:t>
            </a:r>
            <a:r>
              <a:rPr sz="3300" spc="-490" dirty="0"/>
              <a:t> </a:t>
            </a:r>
            <a:r>
              <a:rPr sz="3300" spc="-225" dirty="0"/>
              <a:t>1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500903" y="1233678"/>
            <a:ext cx="4984750" cy="6343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34645" marR="5080" indent="-321945">
              <a:lnSpc>
                <a:spcPts val="2280"/>
              </a:lnSpc>
              <a:spcBef>
                <a:spcPts val="37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10" dirty="0">
                <a:latin typeface="Arial"/>
                <a:cs typeface="Arial"/>
              </a:rPr>
              <a:t>Roof- </a:t>
            </a:r>
            <a:r>
              <a:rPr sz="2100" spc="65" dirty="0">
                <a:latin typeface="Arial"/>
                <a:cs typeface="Arial"/>
              </a:rPr>
              <a:t>Wood </a:t>
            </a:r>
            <a:r>
              <a:rPr sz="2100" spc="55" dirty="0">
                <a:latin typeface="Arial"/>
                <a:cs typeface="Arial"/>
              </a:rPr>
              <a:t>stringers </a:t>
            </a:r>
            <a:r>
              <a:rPr sz="2100" spc="110" dirty="0">
                <a:latin typeface="Arial"/>
                <a:cs typeface="Arial"/>
              </a:rPr>
              <a:t>on </a:t>
            </a:r>
            <a:r>
              <a:rPr sz="2100" spc="120" dirty="0">
                <a:latin typeface="Arial"/>
                <a:cs typeface="Arial"/>
              </a:rPr>
              <a:t>top </a:t>
            </a:r>
            <a:r>
              <a:rPr sz="2100" spc="110" dirty="0">
                <a:latin typeface="Arial"/>
                <a:cs typeface="Arial"/>
              </a:rPr>
              <a:t>of  </a:t>
            </a:r>
            <a:r>
              <a:rPr sz="2100" spc="35" dirty="0">
                <a:latin typeface="Arial"/>
                <a:cs typeface="Arial"/>
              </a:rPr>
              <a:t>trusses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and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95" dirty="0">
                <a:latin typeface="Arial"/>
                <a:cs typeface="Arial"/>
              </a:rPr>
              <a:t>pro-rib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30" dirty="0">
                <a:latin typeface="Arial"/>
                <a:cs typeface="Arial"/>
              </a:rPr>
              <a:t>style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35" dirty="0">
                <a:latin typeface="Arial"/>
                <a:cs typeface="Arial"/>
              </a:rPr>
              <a:t>steel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sheet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848837" y="1147712"/>
          <a:ext cx="2993390" cy="1186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Phase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1: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Roof: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$25,000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16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otal: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$25,000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20" dirty="0"/>
              <a:t>14</a:t>
            </a:fld>
            <a:endParaRPr spc="20" dirty="0"/>
          </a:p>
        </p:txBody>
      </p:sp>
      <p:sp>
        <p:nvSpPr>
          <p:cNvPr id="8" name="object 8"/>
          <p:cNvSpPr txBox="1"/>
          <p:nvPr/>
        </p:nvSpPr>
        <p:spPr>
          <a:xfrm>
            <a:off x="970575" y="4768455"/>
            <a:ext cx="103060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Wyatt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Brown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46069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14" dirty="0"/>
              <a:t>Cost </a:t>
            </a:r>
            <a:r>
              <a:rPr sz="3300" spc="-85" dirty="0"/>
              <a:t>Analysis- </a:t>
            </a:r>
            <a:r>
              <a:rPr sz="3300" spc="-30" dirty="0"/>
              <a:t>Phase</a:t>
            </a:r>
            <a:r>
              <a:rPr sz="3300" spc="-490" dirty="0"/>
              <a:t> </a:t>
            </a:r>
            <a:r>
              <a:rPr sz="3300" spc="-225" dirty="0"/>
              <a:t>2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500903" y="1233678"/>
            <a:ext cx="5077460" cy="12058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34645" marR="5080" indent="-321945">
              <a:lnSpc>
                <a:spcPts val="2280"/>
              </a:lnSpc>
              <a:spcBef>
                <a:spcPts val="37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-10" dirty="0">
                <a:latin typeface="Arial"/>
                <a:cs typeface="Arial"/>
              </a:rPr>
              <a:t>Site </a:t>
            </a:r>
            <a:r>
              <a:rPr sz="2100" spc="45" dirty="0">
                <a:latin typeface="Arial"/>
                <a:cs typeface="Arial"/>
              </a:rPr>
              <a:t>Work- </a:t>
            </a:r>
            <a:r>
              <a:rPr sz="2100" spc="20" dirty="0">
                <a:latin typeface="Arial"/>
                <a:cs typeface="Arial"/>
              </a:rPr>
              <a:t>Clearing </a:t>
            </a:r>
            <a:r>
              <a:rPr sz="2100" spc="45" dirty="0">
                <a:latin typeface="Arial"/>
                <a:cs typeface="Arial"/>
              </a:rPr>
              <a:t>debris, </a:t>
            </a:r>
            <a:r>
              <a:rPr sz="2100" spc="65" dirty="0">
                <a:latin typeface="Arial"/>
                <a:cs typeface="Arial"/>
              </a:rPr>
              <a:t>shrubs</a:t>
            </a:r>
            <a:r>
              <a:rPr sz="2100" spc="-375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and  </a:t>
            </a:r>
            <a:r>
              <a:rPr sz="2100" spc="50" dirty="0">
                <a:latin typeface="Arial"/>
                <a:cs typeface="Arial"/>
              </a:rPr>
              <a:t>trees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ts val="2075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35" dirty="0">
                <a:latin typeface="Arial"/>
                <a:cs typeface="Arial"/>
              </a:rPr>
              <a:t>Concrete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-30" dirty="0">
                <a:latin typeface="Arial"/>
                <a:cs typeface="Arial"/>
              </a:rPr>
              <a:t>Slabs-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80" dirty="0">
                <a:latin typeface="Arial"/>
                <a:cs typeface="Arial"/>
              </a:rPr>
              <a:t>Both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95" dirty="0">
                <a:latin typeface="Arial"/>
                <a:cs typeface="Arial"/>
              </a:rPr>
              <a:t>rooms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90" dirty="0">
                <a:latin typeface="Arial"/>
                <a:cs typeface="Arial"/>
              </a:rPr>
              <a:t>in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90" dirty="0">
                <a:latin typeface="Arial"/>
                <a:cs typeface="Arial"/>
              </a:rPr>
              <a:t>the</a:t>
            </a:r>
            <a:endParaRPr sz="2100">
              <a:latin typeface="Arial"/>
              <a:cs typeface="Arial"/>
            </a:endParaRPr>
          </a:p>
          <a:p>
            <a:pPr marL="334645">
              <a:lnSpc>
                <a:spcPts val="2385"/>
              </a:lnSpc>
            </a:pPr>
            <a:r>
              <a:rPr sz="2100" spc="55" dirty="0">
                <a:latin typeface="Arial"/>
                <a:cs typeface="Arial"/>
              </a:rPr>
              <a:t>Boiler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35" dirty="0">
                <a:latin typeface="Arial"/>
                <a:cs typeface="Arial"/>
              </a:rPr>
              <a:t>Plant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and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90" dirty="0">
                <a:latin typeface="Arial"/>
                <a:cs typeface="Arial"/>
              </a:rPr>
              <a:t>in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90" dirty="0">
                <a:latin typeface="Arial"/>
                <a:cs typeface="Arial"/>
              </a:rPr>
              <a:t>the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50" dirty="0">
                <a:latin typeface="Arial"/>
                <a:cs typeface="Arial"/>
              </a:rPr>
              <a:t>Machine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15" dirty="0">
                <a:latin typeface="Arial"/>
                <a:cs typeface="Arial"/>
              </a:rPr>
              <a:t>Shop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848837" y="1147712"/>
          <a:ext cx="2993390" cy="1579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Phase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2: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Site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Work: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$5,000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Concrete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Slabs: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$40,000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16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otal: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$45,000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20" dirty="0"/>
              <a:t>15</a:t>
            </a:fld>
            <a:endParaRPr spc="20" dirty="0"/>
          </a:p>
        </p:txBody>
      </p:sp>
      <p:sp>
        <p:nvSpPr>
          <p:cNvPr id="8" name="object 8"/>
          <p:cNvSpPr txBox="1"/>
          <p:nvPr/>
        </p:nvSpPr>
        <p:spPr>
          <a:xfrm>
            <a:off x="970575" y="4768455"/>
            <a:ext cx="103060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Wyatt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Brown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46069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14" dirty="0"/>
              <a:t>Cost </a:t>
            </a:r>
            <a:r>
              <a:rPr sz="3300" spc="-85" dirty="0"/>
              <a:t>Analysis- </a:t>
            </a:r>
            <a:r>
              <a:rPr sz="3300" spc="-30" dirty="0"/>
              <a:t>Phase</a:t>
            </a:r>
            <a:r>
              <a:rPr sz="3300" spc="-490" dirty="0"/>
              <a:t> </a:t>
            </a:r>
            <a:r>
              <a:rPr sz="3300" spc="-225" dirty="0"/>
              <a:t>3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370928" y="1233678"/>
            <a:ext cx="5010150" cy="177736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34645" marR="5080" indent="-321945">
              <a:lnSpc>
                <a:spcPts val="2280"/>
              </a:lnSpc>
              <a:spcBef>
                <a:spcPts val="37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50" dirty="0">
                <a:latin typeface="Arial"/>
                <a:cs typeface="Arial"/>
              </a:rPr>
              <a:t>Doors-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25" dirty="0">
                <a:latin typeface="Arial"/>
                <a:cs typeface="Arial"/>
              </a:rPr>
              <a:t>Two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custom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80" dirty="0">
                <a:latin typeface="Arial"/>
                <a:cs typeface="Arial"/>
              </a:rPr>
              <a:t>doors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90" dirty="0">
                <a:latin typeface="Arial"/>
                <a:cs typeface="Arial"/>
              </a:rPr>
              <a:t>in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90" dirty="0">
                <a:latin typeface="Arial"/>
                <a:cs typeface="Arial"/>
              </a:rPr>
              <a:t>the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125" dirty="0">
                <a:latin typeface="Arial"/>
                <a:cs typeface="Arial"/>
              </a:rPr>
              <a:t>front  </a:t>
            </a:r>
            <a:r>
              <a:rPr sz="2100" spc="75" dirty="0">
                <a:latin typeface="Arial"/>
                <a:cs typeface="Arial"/>
              </a:rPr>
              <a:t>and </a:t>
            </a:r>
            <a:r>
              <a:rPr sz="2100" spc="30" dirty="0">
                <a:latin typeface="Arial"/>
                <a:cs typeface="Arial"/>
              </a:rPr>
              <a:t>side </a:t>
            </a:r>
            <a:r>
              <a:rPr sz="2100" spc="110" dirty="0">
                <a:latin typeface="Arial"/>
                <a:cs typeface="Arial"/>
              </a:rPr>
              <a:t>of</a:t>
            </a:r>
            <a:r>
              <a:rPr sz="2100" spc="-235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building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ts val="2075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-5" dirty="0">
                <a:latin typeface="Arial"/>
                <a:cs typeface="Arial"/>
              </a:rPr>
              <a:t>Steel </a:t>
            </a:r>
            <a:r>
              <a:rPr sz="2100" spc="25" dirty="0">
                <a:latin typeface="Arial"/>
                <a:cs typeface="Arial"/>
              </a:rPr>
              <a:t>Replacement- </a:t>
            </a:r>
            <a:r>
              <a:rPr sz="2100" spc="5" dirty="0">
                <a:latin typeface="Arial"/>
                <a:cs typeface="Arial"/>
              </a:rPr>
              <a:t>Replacing</a:t>
            </a:r>
            <a:r>
              <a:rPr sz="2100" spc="-175" dirty="0">
                <a:latin typeface="Arial"/>
                <a:cs typeface="Arial"/>
              </a:rPr>
              <a:t> </a:t>
            </a:r>
            <a:r>
              <a:rPr sz="2100" spc="80" dirty="0">
                <a:latin typeface="Arial"/>
                <a:cs typeface="Arial"/>
              </a:rPr>
              <a:t>rusted</a:t>
            </a:r>
            <a:endParaRPr sz="2100">
              <a:latin typeface="Arial"/>
              <a:cs typeface="Arial"/>
            </a:endParaRPr>
          </a:p>
          <a:p>
            <a:pPr marL="334645">
              <a:lnSpc>
                <a:spcPts val="2250"/>
              </a:lnSpc>
            </a:pPr>
            <a:r>
              <a:rPr sz="2100" spc="125" dirty="0">
                <a:latin typeface="Arial"/>
                <a:cs typeface="Arial"/>
              </a:rPr>
              <a:t>out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35" dirty="0">
                <a:latin typeface="Arial"/>
                <a:cs typeface="Arial"/>
              </a:rPr>
              <a:t>steel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100" dirty="0">
                <a:latin typeface="Arial"/>
                <a:cs typeface="Arial"/>
              </a:rPr>
              <a:t>under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90" dirty="0">
                <a:latin typeface="Arial"/>
                <a:cs typeface="Arial"/>
              </a:rPr>
              <a:t>the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65" dirty="0">
                <a:latin typeface="Arial"/>
                <a:cs typeface="Arial"/>
              </a:rPr>
              <a:t>rail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40" dirty="0">
                <a:latin typeface="Arial"/>
                <a:cs typeface="Arial"/>
              </a:rPr>
              <a:t>system</a:t>
            </a:r>
            <a:endParaRPr sz="2100">
              <a:latin typeface="Arial"/>
              <a:cs typeface="Arial"/>
            </a:endParaRPr>
          </a:p>
          <a:p>
            <a:pPr marL="334645" marR="9525" indent="-321945">
              <a:lnSpc>
                <a:spcPts val="2250"/>
              </a:lnSpc>
              <a:spcBef>
                <a:spcPts val="16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45" dirty="0">
                <a:latin typeface="Arial"/>
                <a:cs typeface="Arial"/>
              </a:rPr>
              <a:t>Windows- </a:t>
            </a:r>
            <a:r>
              <a:rPr sz="2100" spc="5" dirty="0">
                <a:latin typeface="Arial"/>
                <a:cs typeface="Arial"/>
              </a:rPr>
              <a:t>Replacing </a:t>
            </a:r>
            <a:r>
              <a:rPr sz="2100" spc="55" dirty="0">
                <a:latin typeface="Arial"/>
                <a:cs typeface="Arial"/>
              </a:rPr>
              <a:t>damaged</a:t>
            </a:r>
            <a:r>
              <a:rPr sz="2100" spc="-235" dirty="0">
                <a:latin typeface="Arial"/>
                <a:cs typeface="Arial"/>
              </a:rPr>
              <a:t> </a:t>
            </a:r>
            <a:r>
              <a:rPr sz="2100" spc="70" dirty="0">
                <a:latin typeface="Arial"/>
                <a:cs typeface="Arial"/>
              </a:rPr>
              <a:t>frames  </a:t>
            </a:r>
            <a:r>
              <a:rPr sz="2100" spc="110" dirty="0">
                <a:latin typeface="Arial"/>
                <a:cs typeface="Arial"/>
              </a:rPr>
              <a:t>with </a:t>
            </a:r>
            <a:r>
              <a:rPr sz="2100" spc="70" dirty="0">
                <a:latin typeface="Arial"/>
                <a:cs typeface="Arial"/>
              </a:rPr>
              <a:t>complete</a:t>
            </a:r>
            <a:r>
              <a:rPr sz="2100" spc="-200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windows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539462" y="1147712"/>
          <a:ext cx="3302635" cy="1971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Phase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3: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Doors: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$1,500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Steel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Replacement: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$3,500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Windows: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$65,000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16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otal: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$70,000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20" dirty="0"/>
              <a:t>16</a:t>
            </a:fld>
            <a:endParaRPr spc="20" dirty="0"/>
          </a:p>
        </p:txBody>
      </p:sp>
      <p:sp>
        <p:nvSpPr>
          <p:cNvPr id="8" name="object 8"/>
          <p:cNvSpPr txBox="1"/>
          <p:nvPr/>
        </p:nvSpPr>
        <p:spPr>
          <a:xfrm>
            <a:off x="970575" y="4768455"/>
            <a:ext cx="103060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Wyatt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Brown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46069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14" dirty="0"/>
              <a:t>Cost </a:t>
            </a:r>
            <a:r>
              <a:rPr sz="3300" spc="-85" dirty="0"/>
              <a:t>Analysis- </a:t>
            </a:r>
            <a:r>
              <a:rPr sz="3300" spc="-30" dirty="0"/>
              <a:t>Phase</a:t>
            </a:r>
            <a:r>
              <a:rPr sz="3300" spc="-490" dirty="0"/>
              <a:t> </a:t>
            </a:r>
            <a:r>
              <a:rPr sz="3300" spc="-225" dirty="0"/>
              <a:t>4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500903" y="1233678"/>
            <a:ext cx="5073650" cy="263461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34645" marR="45720" indent="-321945">
              <a:lnSpc>
                <a:spcPts val="2280"/>
              </a:lnSpc>
              <a:spcBef>
                <a:spcPts val="37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30" dirty="0">
                <a:latin typeface="Arial"/>
                <a:cs typeface="Arial"/>
              </a:rPr>
              <a:t>Brick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Work-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65" dirty="0">
                <a:latin typeface="Arial"/>
                <a:cs typeface="Arial"/>
              </a:rPr>
              <a:t>Demolish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80" dirty="0">
                <a:latin typeface="Arial"/>
                <a:cs typeface="Arial"/>
              </a:rPr>
              <a:t>boiler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35" dirty="0">
                <a:latin typeface="Arial"/>
                <a:cs typeface="Arial"/>
              </a:rPr>
              <a:t>walls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and  </a:t>
            </a:r>
            <a:r>
              <a:rPr sz="2100" spc="20" dirty="0">
                <a:latin typeface="Arial"/>
                <a:cs typeface="Arial"/>
              </a:rPr>
              <a:t>use </a:t>
            </a:r>
            <a:r>
              <a:rPr sz="2100" spc="60" dirty="0">
                <a:latin typeface="Arial"/>
                <a:cs typeface="Arial"/>
              </a:rPr>
              <a:t>those </a:t>
            </a:r>
            <a:r>
              <a:rPr sz="2100" spc="45" dirty="0">
                <a:latin typeface="Arial"/>
                <a:cs typeface="Arial"/>
              </a:rPr>
              <a:t>bricks </a:t>
            </a:r>
            <a:r>
              <a:rPr sz="2100" spc="125" dirty="0">
                <a:latin typeface="Arial"/>
                <a:cs typeface="Arial"/>
              </a:rPr>
              <a:t>for</a:t>
            </a:r>
            <a:r>
              <a:rPr sz="2100" spc="-310" dirty="0">
                <a:latin typeface="Arial"/>
                <a:cs typeface="Arial"/>
              </a:rPr>
              <a:t> </a:t>
            </a:r>
            <a:r>
              <a:rPr sz="2100" spc="85" dirty="0">
                <a:latin typeface="Arial"/>
                <a:cs typeface="Arial"/>
              </a:rPr>
              <a:t>rebuild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ts val="2075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45" dirty="0">
                <a:latin typeface="Arial"/>
                <a:cs typeface="Arial"/>
              </a:rPr>
              <a:t>Windows- </a:t>
            </a:r>
            <a:r>
              <a:rPr sz="2100" spc="5" dirty="0">
                <a:latin typeface="Arial"/>
                <a:cs typeface="Arial"/>
              </a:rPr>
              <a:t>Replacing</a:t>
            </a:r>
            <a:r>
              <a:rPr sz="2100" spc="-145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remaining</a:t>
            </a:r>
            <a:endParaRPr sz="2100">
              <a:latin typeface="Arial"/>
              <a:cs typeface="Arial"/>
            </a:endParaRPr>
          </a:p>
          <a:p>
            <a:pPr marL="334645" marR="798195">
              <a:lnSpc>
                <a:spcPts val="2250"/>
              </a:lnSpc>
              <a:spcBef>
                <a:spcPts val="165"/>
              </a:spcBef>
            </a:pPr>
            <a:r>
              <a:rPr sz="2100" spc="55" dirty="0">
                <a:latin typeface="Arial"/>
                <a:cs typeface="Arial"/>
              </a:rPr>
              <a:t>damaged </a:t>
            </a:r>
            <a:r>
              <a:rPr sz="2100" spc="70" dirty="0">
                <a:latin typeface="Arial"/>
                <a:cs typeface="Arial"/>
              </a:rPr>
              <a:t>frames </a:t>
            </a:r>
            <a:r>
              <a:rPr sz="2100" spc="110" dirty="0">
                <a:latin typeface="Arial"/>
                <a:cs typeface="Arial"/>
              </a:rPr>
              <a:t>with</a:t>
            </a:r>
            <a:r>
              <a:rPr sz="2100" spc="-310" dirty="0">
                <a:latin typeface="Arial"/>
                <a:cs typeface="Arial"/>
              </a:rPr>
              <a:t> </a:t>
            </a:r>
            <a:r>
              <a:rPr sz="2100" spc="70" dirty="0">
                <a:latin typeface="Arial"/>
                <a:cs typeface="Arial"/>
              </a:rPr>
              <a:t>complete  </a:t>
            </a:r>
            <a:r>
              <a:rPr sz="2100" spc="75" dirty="0">
                <a:latin typeface="Arial"/>
                <a:cs typeface="Arial"/>
              </a:rPr>
              <a:t>windows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ts val="2085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35" dirty="0">
                <a:latin typeface="Arial"/>
                <a:cs typeface="Arial"/>
              </a:rPr>
              <a:t>Miscellaneous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30" dirty="0">
                <a:latin typeface="Arial"/>
                <a:cs typeface="Arial"/>
              </a:rPr>
              <a:t>Allowance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ts val="2250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50" dirty="0">
                <a:latin typeface="Arial"/>
                <a:cs typeface="Arial"/>
              </a:rPr>
              <a:t>Machine </a:t>
            </a:r>
            <a:r>
              <a:rPr sz="2100" spc="5" dirty="0">
                <a:latin typeface="Arial"/>
                <a:cs typeface="Arial"/>
              </a:rPr>
              <a:t>Shop- </a:t>
            </a:r>
            <a:r>
              <a:rPr sz="2100" spc="40" dirty="0">
                <a:latin typeface="Arial"/>
                <a:cs typeface="Arial"/>
              </a:rPr>
              <a:t>Floor</a:t>
            </a:r>
            <a:r>
              <a:rPr sz="2100" spc="-190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System</a:t>
            </a:r>
            <a:endParaRPr sz="2100">
              <a:latin typeface="Arial"/>
              <a:cs typeface="Arial"/>
            </a:endParaRPr>
          </a:p>
          <a:p>
            <a:pPr marL="334645" marR="5080" indent="-321945">
              <a:lnSpc>
                <a:spcPts val="2250"/>
              </a:lnSpc>
              <a:spcBef>
                <a:spcPts val="16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20" dirty="0">
                <a:latin typeface="Arial"/>
                <a:cs typeface="Arial"/>
              </a:rPr>
              <a:t>Trestle- </a:t>
            </a:r>
            <a:r>
              <a:rPr sz="2100" spc="5" dirty="0">
                <a:latin typeface="Arial"/>
                <a:cs typeface="Arial"/>
              </a:rPr>
              <a:t>Full </a:t>
            </a:r>
            <a:r>
              <a:rPr sz="2100" spc="80" dirty="0">
                <a:latin typeface="Arial"/>
                <a:cs typeface="Arial"/>
              </a:rPr>
              <a:t>restoration </a:t>
            </a:r>
            <a:r>
              <a:rPr sz="2100" spc="110" dirty="0">
                <a:latin typeface="Arial"/>
                <a:cs typeface="Arial"/>
              </a:rPr>
              <a:t>of </a:t>
            </a:r>
            <a:r>
              <a:rPr sz="2100" spc="90" dirty="0">
                <a:latin typeface="Arial"/>
                <a:cs typeface="Arial"/>
              </a:rPr>
              <a:t>the</a:t>
            </a:r>
            <a:r>
              <a:rPr sz="2100" spc="-405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railroad  </a:t>
            </a:r>
            <a:r>
              <a:rPr sz="2100" spc="50" dirty="0">
                <a:latin typeface="Arial"/>
                <a:cs typeface="Arial"/>
              </a:rPr>
              <a:t>trestles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110" dirty="0">
                <a:latin typeface="Arial"/>
                <a:cs typeface="Arial"/>
              </a:rPr>
              <a:t>on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90" dirty="0">
                <a:latin typeface="Arial"/>
                <a:cs typeface="Arial"/>
              </a:rPr>
              <a:t>the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125" dirty="0">
                <a:latin typeface="Arial"/>
                <a:cs typeface="Arial"/>
              </a:rPr>
              <a:t>front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110" dirty="0">
                <a:latin typeface="Arial"/>
                <a:cs typeface="Arial"/>
              </a:rPr>
              <a:t>of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90" dirty="0">
                <a:latin typeface="Arial"/>
                <a:cs typeface="Arial"/>
              </a:rPr>
              <a:t>the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building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52162" y="1147712"/>
          <a:ext cx="3302635" cy="2756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Phase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4: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Brick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Work: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$51,000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Windows: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$50,000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Allowance: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$7,500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Machine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Shop: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$11,000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restle: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$20,500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16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otal: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$140,000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20" dirty="0"/>
              <a:t>17</a:t>
            </a:fld>
            <a:endParaRPr spc="20" dirty="0"/>
          </a:p>
        </p:txBody>
      </p:sp>
      <p:sp>
        <p:nvSpPr>
          <p:cNvPr id="8" name="object 8"/>
          <p:cNvSpPr txBox="1"/>
          <p:nvPr/>
        </p:nvSpPr>
        <p:spPr>
          <a:xfrm>
            <a:off x="970575" y="4768455"/>
            <a:ext cx="103060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Wyatt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Brown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22758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45" dirty="0"/>
              <a:t>Next</a:t>
            </a:r>
            <a:r>
              <a:rPr sz="3300" spc="-275" dirty="0"/>
              <a:t> </a:t>
            </a:r>
            <a:r>
              <a:rPr sz="3300" spc="-65" dirty="0"/>
              <a:t>Steps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433187" y="1214197"/>
            <a:ext cx="4136390" cy="224155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01955" indent="-389255">
              <a:lnSpc>
                <a:spcPct val="100000"/>
              </a:lnSpc>
              <a:spcBef>
                <a:spcPts val="455"/>
              </a:spcBef>
              <a:buClr>
                <a:srgbClr val="FFC000"/>
              </a:buClr>
              <a:buChar char="●"/>
              <a:tabLst>
                <a:tab pos="401955" algn="l"/>
                <a:tab pos="402590" algn="l"/>
              </a:tabLst>
            </a:pPr>
            <a:r>
              <a:rPr sz="2100" spc="70" dirty="0">
                <a:latin typeface="Arial"/>
                <a:cs typeface="Arial"/>
              </a:rPr>
              <a:t>Obtain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85" dirty="0">
                <a:latin typeface="Arial"/>
                <a:cs typeface="Arial"/>
              </a:rPr>
              <a:t>funding</a:t>
            </a:r>
            <a:endParaRPr sz="2100">
              <a:latin typeface="Arial"/>
              <a:cs typeface="Arial"/>
            </a:endParaRPr>
          </a:p>
          <a:p>
            <a:pPr marL="401955" indent="-389255">
              <a:lnSpc>
                <a:spcPct val="100000"/>
              </a:lnSpc>
              <a:spcBef>
                <a:spcPts val="355"/>
              </a:spcBef>
              <a:buClr>
                <a:srgbClr val="FFC000"/>
              </a:buClr>
              <a:buChar char="●"/>
              <a:tabLst>
                <a:tab pos="401955" algn="l"/>
                <a:tab pos="402590" algn="l"/>
              </a:tabLst>
            </a:pPr>
            <a:r>
              <a:rPr sz="2100" spc="60" dirty="0">
                <a:latin typeface="Arial"/>
                <a:cs typeface="Arial"/>
              </a:rPr>
              <a:t>Work </a:t>
            </a:r>
            <a:r>
              <a:rPr sz="2100" spc="110" dirty="0">
                <a:latin typeface="Arial"/>
                <a:cs typeface="Arial"/>
              </a:rPr>
              <a:t>with </a:t>
            </a:r>
            <a:r>
              <a:rPr sz="2100" dirty="0">
                <a:latin typeface="Arial"/>
                <a:cs typeface="Arial"/>
              </a:rPr>
              <a:t>a </a:t>
            </a:r>
            <a:r>
              <a:rPr sz="2100" spc="30" dirty="0">
                <a:latin typeface="Arial"/>
                <a:cs typeface="Arial"/>
              </a:rPr>
              <a:t>licensed</a:t>
            </a:r>
            <a:r>
              <a:rPr sz="2100" spc="-375" dirty="0">
                <a:latin typeface="Arial"/>
                <a:cs typeface="Arial"/>
              </a:rPr>
              <a:t> </a:t>
            </a:r>
            <a:r>
              <a:rPr sz="2100" spc="50" dirty="0">
                <a:latin typeface="Arial"/>
                <a:cs typeface="Arial"/>
              </a:rPr>
              <a:t>engineer</a:t>
            </a:r>
            <a:endParaRPr sz="2100">
              <a:latin typeface="Arial"/>
              <a:cs typeface="Arial"/>
            </a:endParaRPr>
          </a:p>
          <a:p>
            <a:pPr marL="401955" indent="-389255">
              <a:lnSpc>
                <a:spcPct val="100000"/>
              </a:lnSpc>
              <a:spcBef>
                <a:spcPts val="405"/>
              </a:spcBef>
              <a:buClr>
                <a:srgbClr val="FFC000"/>
              </a:buClr>
              <a:buChar char="●"/>
              <a:tabLst>
                <a:tab pos="401955" algn="l"/>
                <a:tab pos="402590" algn="l"/>
              </a:tabLst>
            </a:pPr>
            <a:r>
              <a:rPr sz="2100" spc="15" dirty="0">
                <a:latin typeface="Arial"/>
                <a:cs typeface="Arial"/>
              </a:rPr>
              <a:t>Get </a:t>
            </a:r>
            <a:r>
              <a:rPr sz="2100" spc="60" dirty="0">
                <a:latin typeface="Arial"/>
                <a:cs typeface="Arial"/>
              </a:rPr>
              <a:t>needed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sz="2100" spc="90" dirty="0">
                <a:latin typeface="Arial"/>
                <a:cs typeface="Arial"/>
              </a:rPr>
              <a:t>permits</a:t>
            </a:r>
            <a:endParaRPr sz="2100">
              <a:latin typeface="Arial"/>
              <a:cs typeface="Arial"/>
            </a:endParaRPr>
          </a:p>
          <a:p>
            <a:pPr marL="401955" marR="431165" indent="-389255">
              <a:lnSpc>
                <a:spcPct val="116100"/>
              </a:lnSpc>
              <a:buClr>
                <a:srgbClr val="FFC000"/>
              </a:buClr>
              <a:buChar char="●"/>
              <a:tabLst>
                <a:tab pos="401955" algn="l"/>
                <a:tab pos="402590" algn="l"/>
              </a:tabLst>
            </a:pPr>
            <a:r>
              <a:rPr sz="2100" spc="80" dirty="0">
                <a:latin typeface="Arial"/>
                <a:cs typeface="Arial"/>
              </a:rPr>
              <a:t>Determine </a:t>
            </a:r>
            <a:r>
              <a:rPr sz="2100" spc="65" dirty="0">
                <a:latin typeface="Arial"/>
                <a:cs typeface="Arial"/>
              </a:rPr>
              <a:t>winterizing</a:t>
            </a:r>
            <a:r>
              <a:rPr sz="2100" spc="-204" dirty="0">
                <a:latin typeface="Arial"/>
                <a:cs typeface="Arial"/>
              </a:rPr>
              <a:t> </a:t>
            </a:r>
            <a:r>
              <a:rPr sz="2100" spc="75" dirty="0">
                <a:latin typeface="Arial"/>
                <a:cs typeface="Arial"/>
              </a:rPr>
              <a:t>and  </a:t>
            </a:r>
            <a:r>
              <a:rPr sz="2100" spc="60" dirty="0">
                <a:latin typeface="Arial"/>
                <a:cs typeface="Arial"/>
              </a:rPr>
              <a:t>maintenance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35" dirty="0">
                <a:latin typeface="Arial"/>
                <a:cs typeface="Arial"/>
              </a:rPr>
              <a:t>schedule</a:t>
            </a:r>
            <a:endParaRPr sz="2100">
              <a:latin typeface="Arial"/>
              <a:cs typeface="Arial"/>
            </a:endParaRPr>
          </a:p>
          <a:p>
            <a:pPr marL="401955" indent="-389255">
              <a:lnSpc>
                <a:spcPct val="100000"/>
              </a:lnSpc>
              <a:spcBef>
                <a:spcPts val="405"/>
              </a:spcBef>
              <a:buClr>
                <a:srgbClr val="FFC000"/>
              </a:buClr>
              <a:buChar char="●"/>
              <a:tabLst>
                <a:tab pos="401955" algn="l"/>
                <a:tab pos="402590" algn="l"/>
              </a:tabLst>
            </a:pPr>
            <a:r>
              <a:rPr sz="2100" spc="40" dirty="0">
                <a:latin typeface="Arial"/>
                <a:cs typeface="Arial"/>
              </a:rPr>
              <a:t>Start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70" dirty="0">
                <a:latin typeface="Arial"/>
                <a:cs typeface="Arial"/>
              </a:rPr>
              <a:t>construction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4300" y="2080925"/>
            <a:ext cx="4427999" cy="1881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20" dirty="0"/>
              <a:t>18</a:t>
            </a:fld>
            <a:endParaRPr spc="20" dirty="0"/>
          </a:p>
        </p:txBody>
      </p:sp>
      <p:sp>
        <p:nvSpPr>
          <p:cNvPr id="8" name="object 8"/>
          <p:cNvSpPr txBox="1"/>
          <p:nvPr/>
        </p:nvSpPr>
        <p:spPr>
          <a:xfrm>
            <a:off x="970575" y="4768455"/>
            <a:ext cx="13792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latin typeface="Arial"/>
                <a:cs typeface="Arial"/>
              </a:rPr>
              <a:t>Mason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Chapman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203453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Summary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500903" y="1038353"/>
            <a:ext cx="7279640" cy="326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indent="-321945">
              <a:lnSpc>
                <a:spcPts val="2420"/>
              </a:lnSpc>
              <a:spcBef>
                <a:spcPts val="100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35" dirty="0">
                <a:latin typeface="Arial"/>
                <a:cs typeface="Arial"/>
              </a:rPr>
              <a:t>Project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70" dirty="0">
                <a:latin typeface="Arial"/>
                <a:cs typeface="Arial"/>
              </a:rPr>
              <a:t>Outline</a:t>
            </a:r>
            <a:endParaRPr sz="2100">
              <a:latin typeface="Arial"/>
              <a:cs typeface="Arial"/>
            </a:endParaRPr>
          </a:p>
          <a:p>
            <a:pPr marL="791845" lvl="1" indent="-308610">
              <a:lnSpc>
                <a:spcPts val="1935"/>
              </a:lnSpc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15" dirty="0">
                <a:latin typeface="Arial"/>
                <a:cs typeface="Arial"/>
              </a:rPr>
              <a:t>Renovate </a:t>
            </a:r>
            <a:r>
              <a:rPr sz="1800" spc="45" dirty="0">
                <a:latin typeface="Arial"/>
                <a:cs typeface="Arial"/>
              </a:rPr>
              <a:t>Boiler </a:t>
            </a:r>
            <a:r>
              <a:rPr sz="1800" spc="30" dirty="0">
                <a:latin typeface="Arial"/>
                <a:cs typeface="Arial"/>
              </a:rPr>
              <a:t>House </a:t>
            </a:r>
            <a:r>
              <a:rPr sz="1800" spc="110" dirty="0">
                <a:latin typeface="Arial"/>
                <a:cs typeface="Arial"/>
              </a:rPr>
              <a:t>&amp;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Machine </a:t>
            </a:r>
            <a:r>
              <a:rPr sz="1800" spc="10" dirty="0">
                <a:latin typeface="Arial"/>
                <a:cs typeface="Arial"/>
              </a:rPr>
              <a:t>Shop</a:t>
            </a:r>
            <a:endParaRPr sz="1800">
              <a:latin typeface="Arial"/>
              <a:cs typeface="Arial"/>
            </a:endParaRPr>
          </a:p>
          <a:p>
            <a:pPr marL="334645" indent="-321945">
              <a:lnSpc>
                <a:spcPts val="2280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-10" dirty="0">
                <a:latin typeface="Arial"/>
                <a:cs typeface="Arial"/>
              </a:rPr>
              <a:t>Site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Visit</a:t>
            </a:r>
            <a:endParaRPr sz="2100">
              <a:latin typeface="Arial"/>
              <a:cs typeface="Arial"/>
            </a:endParaRPr>
          </a:p>
          <a:p>
            <a:pPr marL="791845" lvl="1" indent="-308610">
              <a:lnSpc>
                <a:spcPts val="1920"/>
              </a:lnSpc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25" dirty="0">
                <a:latin typeface="Arial"/>
                <a:cs typeface="Arial"/>
              </a:rPr>
              <a:t>Created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list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items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renovate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&amp;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took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initial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measurements</a:t>
            </a:r>
            <a:endParaRPr sz="1800">
              <a:latin typeface="Arial"/>
              <a:cs typeface="Arial"/>
            </a:endParaRPr>
          </a:p>
          <a:p>
            <a:pPr marL="334645" indent="-321945">
              <a:lnSpc>
                <a:spcPts val="2280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20" dirty="0">
                <a:latin typeface="Arial"/>
                <a:cs typeface="Arial"/>
              </a:rPr>
              <a:t>Design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Process</a:t>
            </a:r>
            <a:endParaRPr sz="2100">
              <a:latin typeface="Arial"/>
              <a:cs typeface="Arial"/>
            </a:endParaRPr>
          </a:p>
          <a:p>
            <a:pPr marL="791845" lvl="1" indent="-308610">
              <a:lnSpc>
                <a:spcPts val="1920"/>
              </a:lnSpc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45" dirty="0">
                <a:latin typeface="Arial"/>
                <a:cs typeface="Arial"/>
              </a:rPr>
              <a:t>Structurally </a:t>
            </a:r>
            <a:r>
              <a:rPr sz="1800" spc="65" dirty="0">
                <a:latin typeface="Arial"/>
                <a:cs typeface="Arial"/>
              </a:rPr>
              <a:t>sound and </a:t>
            </a:r>
            <a:r>
              <a:rPr sz="1800" spc="45" dirty="0">
                <a:latin typeface="Arial"/>
                <a:cs typeface="Arial"/>
              </a:rPr>
              <a:t>historically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accurate</a:t>
            </a:r>
            <a:endParaRPr sz="1800">
              <a:latin typeface="Arial"/>
              <a:cs typeface="Arial"/>
            </a:endParaRPr>
          </a:p>
          <a:p>
            <a:pPr marL="334645" indent="-321945">
              <a:lnSpc>
                <a:spcPts val="2280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60" dirty="0">
                <a:latin typeface="Arial"/>
                <a:cs typeface="Arial"/>
              </a:rPr>
              <a:t>Construction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Schedule</a:t>
            </a:r>
            <a:endParaRPr sz="2100">
              <a:latin typeface="Arial"/>
              <a:cs typeface="Arial"/>
            </a:endParaRPr>
          </a:p>
          <a:p>
            <a:pPr marL="791845" lvl="1" indent="-308610">
              <a:lnSpc>
                <a:spcPts val="1920"/>
              </a:lnSpc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30" dirty="0">
                <a:latin typeface="Arial"/>
                <a:cs typeface="Arial"/>
              </a:rPr>
              <a:t>Four </a:t>
            </a:r>
            <a:r>
              <a:rPr sz="1800" spc="15" dirty="0">
                <a:latin typeface="Arial"/>
                <a:cs typeface="Arial"/>
              </a:rPr>
              <a:t>phases </a:t>
            </a:r>
            <a:r>
              <a:rPr sz="1800" spc="55" dirty="0">
                <a:latin typeface="Arial"/>
                <a:cs typeface="Arial"/>
              </a:rPr>
              <a:t>starting </a:t>
            </a:r>
            <a:r>
              <a:rPr sz="1800" spc="50" dirty="0">
                <a:latin typeface="Arial"/>
                <a:cs typeface="Arial"/>
              </a:rPr>
              <a:t>spring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2021</a:t>
            </a:r>
            <a:endParaRPr sz="1800">
              <a:latin typeface="Arial"/>
              <a:cs typeface="Arial"/>
            </a:endParaRPr>
          </a:p>
          <a:p>
            <a:pPr marL="334645" indent="-321945">
              <a:lnSpc>
                <a:spcPts val="2280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dirty="0">
                <a:latin typeface="Arial"/>
                <a:cs typeface="Arial"/>
              </a:rPr>
              <a:t>Cost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Analysis</a:t>
            </a:r>
            <a:endParaRPr sz="2100">
              <a:latin typeface="Arial"/>
              <a:cs typeface="Arial"/>
            </a:endParaRPr>
          </a:p>
          <a:p>
            <a:pPr marL="791845" lvl="1" indent="-308610">
              <a:lnSpc>
                <a:spcPts val="1920"/>
              </a:lnSpc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30" dirty="0">
                <a:latin typeface="Arial"/>
                <a:cs typeface="Arial"/>
              </a:rPr>
              <a:t>Total cost </a:t>
            </a:r>
            <a:r>
              <a:rPr sz="1800" spc="95" dirty="0">
                <a:latin typeface="Arial"/>
                <a:cs typeface="Arial"/>
              </a:rPr>
              <a:t>of </a:t>
            </a:r>
            <a:r>
              <a:rPr sz="1800" spc="55" dirty="0">
                <a:latin typeface="Arial"/>
                <a:cs typeface="Arial"/>
              </a:rPr>
              <a:t>approx.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$385,000</a:t>
            </a:r>
            <a:endParaRPr sz="1800">
              <a:latin typeface="Arial"/>
              <a:cs typeface="Arial"/>
            </a:endParaRPr>
          </a:p>
          <a:p>
            <a:pPr marL="334645" indent="-321945">
              <a:lnSpc>
                <a:spcPts val="2280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65" dirty="0">
                <a:latin typeface="Arial"/>
                <a:cs typeface="Arial"/>
              </a:rPr>
              <a:t>Next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Steps</a:t>
            </a:r>
            <a:endParaRPr sz="2100">
              <a:latin typeface="Arial"/>
              <a:cs typeface="Arial"/>
            </a:endParaRPr>
          </a:p>
          <a:p>
            <a:pPr marL="791845" lvl="1" indent="-308610">
              <a:lnSpc>
                <a:spcPts val="2045"/>
              </a:lnSpc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20" dirty="0">
                <a:latin typeface="Arial"/>
                <a:cs typeface="Arial"/>
              </a:rPr>
              <a:t>Funding, </a:t>
            </a:r>
            <a:r>
              <a:rPr sz="1800" spc="30" dirty="0">
                <a:latin typeface="Arial"/>
                <a:cs typeface="Arial"/>
              </a:rPr>
              <a:t>engineer, </a:t>
            </a:r>
            <a:r>
              <a:rPr sz="1800" spc="70" dirty="0">
                <a:latin typeface="Arial"/>
                <a:cs typeface="Arial"/>
              </a:rPr>
              <a:t>permit,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1549" y="0"/>
            <a:ext cx="2492450" cy="2244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7350" y="3007750"/>
            <a:ext cx="3634950" cy="1184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20" dirty="0"/>
              <a:t>19</a:t>
            </a:fld>
            <a:endParaRPr spc="20" dirty="0"/>
          </a:p>
        </p:txBody>
      </p:sp>
      <p:sp>
        <p:nvSpPr>
          <p:cNvPr id="9" name="object 9"/>
          <p:cNvSpPr txBox="1"/>
          <p:nvPr/>
        </p:nvSpPr>
        <p:spPr>
          <a:xfrm>
            <a:off x="970575" y="4768455"/>
            <a:ext cx="13792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latin typeface="Arial"/>
                <a:cs typeface="Arial"/>
              </a:rPr>
              <a:t>Mason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Chapman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20053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45" dirty="0"/>
              <a:t>Overview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500903" y="1233678"/>
            <a:ext cx="3140710" cy="234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indent="-321945">
              <a:lnSpc>
                <a:spcPts val="2400"/>
              </a:lnSpc>
              <a:spcBef>
                <a:spcPts val="100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35" dirty="0">
                <a:latin typeface="Arial"/>
                <a:cs typeface="Arial"/>
              </a:rPr>
              <a:t>Project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70" dirty="0">
                <a:latin typeface="Arial"/>
                <a:cs typeface="Arial"/>
              </a:rPr>
              <a:t>Outline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ts val="2260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-10" dirty="0">
                <a:latin typeface="Arial"/>
                <a:cs typeface="Arial"/>
              </a:rPr>
              <a:t>Site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Visit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ts val="2250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20" dirty="0">
                <a:latin typeface="Arial"/>
                <a:cs typeface="Arial"/>
              </a:rPr>
              <a:t>Design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Process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ts val="2250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60" dirty="0">
                <a:latin typeface="Arial"/>
                <a:cs typeface="Arial"/>
              </a:rPr>
              <a:t>Construction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Schedule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ts val="2250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dirty="0">
                <a:latin typeface="Arial"/>
                <a:cs typeface="Arial"/>
              </a:rPr>
              <a:t>Cost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Analysis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ts val="2250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65" dirty="0">
                <a:latin typeface="Arial"/>
                <a:cs typeface="Arial"/>
              </a:rPr>
              <a:t>Next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Steps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ts val="2250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55" dirty="0">
                <a:latin typeface="Arial"/>
                <a:cs typeface="Arial"/>
              </a:rPr>
              <a:t>Summary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ts val="2385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45" dirty="0">
                <a:latin typeface="Arial"/>
                <a:cs typeface="Arial"/>
              </a:rPr>
              <a:t>Questions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575" y="4751613"/>
            <a:ext cx="9734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Logan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Stein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12625" y="1152475"/>
            <a:ext cx="3871724" cy="2581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87629" y="4769538"/>
            <a:ext cx="9683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solidFill>
                  <a:srgbClr val="999999"/>
                </a:solidFill>
                <a:latin typeface="Arial"/>
                <a:cs typeface="Arial"/>
              </a:rPr>
              <a:t>04/27/2020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28361" y="4729638"/>
            <a:ext cx="12001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0" dirty="0"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41275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60" dirty="0"/>
              <a:t>Acknowledgements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500903" y="1214197"/>
            <a:ext cx="2849880" cy="14986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34645" indent="-321945">
              <a:lnSpc>
                <a:spcPct val="100000"/>
              </a:lnSpc>
              <a:spcBef>
                <a:spcPts val="45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40" dirty="0">
                <a:latin typeface="Arial"/>
                <a:cs typeface="Arial"/>
              </a:rPr>
              <a:t>David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Nelson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ct val="100000"/>
              </a:lnSpc>
              <a:spcBef>
                <a:spcPts val="35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45" dirty="0">
                <a:latin typeface="Arial"/>
                <a:cs typeface="Arial"/>
              </a:rPr>
              <a:t>Dr. </a:t>
            </a:r>
            <a:r>
              <a:rPr sz="2100" spc="10" dirty="0">
                <a:latin typeface="Arial"/>
                <a:cs typeface="Arial"/>
              </a:rPr>
              <a:t>Theresa</a:t>
            </a:r>
            <a:r>
              <a:rPr sz="2100" spc="-165" dirty="0">
                <a:latin typeface="Arial"/>
                <a:cs typeface="Arial"/>
              </a:rPr>
              <a:t> </a:t>
            </a:r>
            <a:r>
              <a:rPr sz="2100" spc="80" dirty="0">
                <a:latin typeface="Arial"/>
                <a:cs typeface="Arial"/>
              </a:rPr>
              <a:t>Ahlborn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ct val="100000"/>
              </a:lnSpc>
              <a:spcBef>
                <a:spcPts val="40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30" dirty="0">
                <a:latin typeface="Arial"/>
                <a:cs typeface="Arial"/>
              </a:rPr>
              <a:t>Glenda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65" dirty="0">
                <a:latin typeface="Arial"/>
                <a:cs typeface="Arial"/>
              </a:rPr>
              <a:t>Bierman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ct val="100000"/>
              </a:lnSpc>
              <a:spcBef>
                <a:spcPts val="40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20" dirty="0">
                <a:latin typeface="Arial"/>
                <a:cs typeface="Arial"/>
              </a:rPr>
              <a:t>George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Kiiskila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575" y="4751613"/>
            <a:ext cx="9734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Logan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Stein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9425" y="1817729"/>
            <a:ext cx="4065675" cy="1345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87629" y="4769538"/>
            <a:ext cx="9683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solidFill>
                  <a:srgbClr val="999999"/>
                </a:solidFill>
                <a:latin typeface="Arial"/>
                <a:cs typeface="Arial"/>
              </a:rPr>
              <a:t>04/27/2020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33988" y="4729638"/>
            <a:ext cx="2139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5" dirty="0">
                <a:latin typeface="Arial"/>
                <a:cs typeface="Arial"/>
              </a:rPr>
              <a:t>20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0295" y="863952"/>
            <a:ext cx="21405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70" dirty="0"/>
              <a:t>Questions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8733988" y="4729638"/>
            <a:ext cx="2139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5" dirty="0">
                <a:latin typeface="Arial"/>
                <a:cs typeface="Arial"/>
              </a:rPr>
              <a:t>21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31819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20" dirty="0"/>
              <a:t>Project</a:t>
            </a:r>
            <a:r>
              <a:rPr sz="3300" spc="-250" dirty="0"/>
              <a:t> </a:t>
            </a:r>
            <a:r>
              <a:rPr sz="3300" spc="-25" dirty="0"/>
              <a:t>Outline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500903" y="1099897"/>
            <a:ext cx="7045325" cy="236918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334645" indent="-321945">
              <a:lnSpc>
                <a:spcPct val="100000"/>
              </a:lnSpc>
              <a:spcBef>
                <a:spcPts val="135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60" dirty="0">
                <a:latin typeface="Arial"/>
                <a:cs typeface="Arial"/>
              </a:rPr>
              <a:t>Work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110" dirty="0">
                <a:latin typeface="Arial"/>
                <a:cs typeface="Arial"/>
              </a:rPr>
              <a:t>with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40" dirty="0">
                <a:latin typeface="Arial"/>
                <a:cs typeface="Arial"/>
              </a:rPr>
              <a:t>Quincy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80" dirty="0">
                <a:latin typeface="Arial"/>
                <a:cs typeface="Arial"/>
              </a:rPr>
              <a:t>Mine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Hoist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30" dirty="0">
                <a:latin typeface="Arial"/>
                <a:cs typeface="Arial"/>
              </a:rPr>
              <a:t>Association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ct val="100000"/>
              </a:lnSpc>
              <a:spcBef>
                <a:spcPts val="1255"/>
              </a:spcBef>
              <a:buClr>
                <a:srgbClr val="FFC000"/>
              </a:buClr>
              <a:buFont typeface="Arial"/>
              <a:buChar char="•"/>
              <a:tabLst>
                <a:tab pos="334010" algn="l"/>
                <a:tab pos="335280" algn="l"/>
              </a:tabLst>
            </a:pPr>
            <a:r>
              <a:rPr sz="2100" b="1" spc="-50" dirty="0">
                <a:latin typeface="Lucida Sans"/>
                <a:cs typeface="Lucida Sans"/>
              </a:rPr>
              <a:t>Vision: </a:t>
            </a:r>
            <a:r>
              <a:rPr sz="2100" spc="15" dirty="0">
                <a:latin typeface="Arial"/>
                <a:cs typeface="Arial"/>
              </a:rPr>
              <a:t>Preserve </a:t>
            </a:r>
            <a:r>
              <a:rPr sz="2100" spc="40" dirty="0">
                <a:latin typeface="Arial"/>
                <a:cs typeface="Arial"/>
              </a:rPr>
              <a:t>Quincy </a:t>
            </a:r>
            <a:r>
              <a:rPr sz="2100" spc="25" dirty="0">
                <a:latin typeface="Arial"/>
                <a:cs typeface="Arial"/>
              </a:rPr>
              <a:t>Mine’s </a:t>
            </a:r>
            <a:r>
              <a:rPr sz="2100" spc="55" dirty="0">
                <a:latin typeface="Arial"/>
                <a:cs typeface="Arial"/>
              </a:rPr>
              <a:t>historical</a:t>
            </a:r>
            <a:r>
              <a:rPr sz="2100" spc="-330" dirty="0">
                <a:latin typeface="Arial"/>
                <a:cs typeface="Arial"/>
              </a:rPr>
              <a:t> </a:t>
            </a:r>
            <a:r>
              <a:rPr sz="2100" spc="40" dirty="0">
                <a:latin typeface="Arial"/>
                <a:cs typeface="Arial"/>
              </a:rPr>
              <a:t>resources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ct val="100000"/>
              </a:lnSpc>
              <a:spcBef>
                <a:spcPts val="1230"/>
              </a:spcBef>
              <a:buClr>
                <a:srgbClr val="FFC000"/>
              </a:buClr>
              <a:buFont typeface="Arial"/>
              <a:buChar char="•"/>
              <a:tabLst>
                <a:tab pos="334010" algn="l"/>
                <a:tab pos="335280" algn="l"/>
                <a:tab pos="4939665" algn="l"/>
                <a:tab pos="5271770" algn="l"/>
              </a:tabLst>
            </a:pPr>
            <a:r>
              <a:rPr sz="2100" b="1" spc="-15" dirty="0">
                <a:latin typeface="Lucida Sans"/>
                <a:cs typeface="Lucida Sans"/>
              </a:rPr>
              <a:t>Solution: </a:t>
            </a:r>
            <a:r>
              <a:rPr sz="2100" spc="15" dirty="0">
                <a:latin typeface="Arial"/>
                <a:cs typeface="Arial"/>
              </a:rPr>
              <a:t>Renovate </a:t>
            </a:r>
            <a:r>
              <a:rPr sz="2100" spc="55" dirty="0">
                <a:latin typeface="Arial"/>
                <a:cs typeface="Arial"/>
              </a:rPr>
              <a:t>Boiler</a:t>
            </a:r>
            <a:r>
              <a:rPr sz="2100" spc="-150" dirty="0">
                <a:latin typeface="Arial"/>
                <a:cs typeface="Arial"/>
              </a:rPr>
              <a:t> </a:t>
            </a:r>
            <a:r>
              <a:rPr sz="2100" spc="35" dirty="0">
                <a:latin typeface="Arial"/>
                <a:cs typeface="Arial"/>
              </a:rPr>
              <a:t>House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105" dirty="0">
                <a:latin typeface="Arial"/>
                <a:cs typeface="Arial"/>
              </a:rPr>
              <a:t>#5	</a:t>
            </a:r>
            <a:r>
              <a:rPr sz="2100" spc="130" dirty="0">
                <a:latin typeface="Arial"/>
                <a:cs typeface="Arial"/>
              </a:rPr>
              <a:t>&amp;	</a:t>
            </a:r>
            <a:r>
              <a:rPr sz="2100" spc="50" dirty="0">
                <a:latin typeface="Arial"/>
                <a:cs typeface="Arial"/>
              </a:rPr>
              <a:t>Machine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15" dirty="0">
                <a:latin typeface="Arial"/>
                <a:cs typeface="Arial"/>
              </a:rPr>
              <a:t>Shop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ct val="100000"/>
              </a:lnSpc>
              <a:spcBef>
                <a:spcPts val="1230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20" dirty="0">
                <a:latin typeface="Arial"/>
                <a:cs typeface="Arial"/>
              </a:rPr>
              <a:t>Restore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120" dirty="0">
                <a:latin typeface="Arial"/>
                <a:cs typeface="Arial"/>
              </a:rPr>
              <a:t>both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60" dirty="0">
                <a:latin typeface="Arial"/>
                <a:cs typeface="Arial"/>
              </a:rPr>
              <a:t>buildings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125" dirty="0">
                <a:latin typeface="Arial"/>
                <a:cs typeface="Arial"/>
              </a:rPr>
              <a:t>to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60" dirty="0">
                <a:latin typeface="Arial"/>
                <a:cs typeface="Arial"/>
              </a:rPr>
              <a:t>be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50" dirty="0">
                <a:latin typeface="Arial"/>
                <a:cs typeface="Arial"/>
              </a:rPr>
              <a:t>historically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35" dirty="0">
                <a:latin typeface="Arial"/>
                <a:cs typeface="Arial"/>
              </a:rPr>
              <a:t>accurate</a:t>
            </a:r>
            <a:endParaRPr sz="2100">
              <a:latin typeface="Arial"/>
              <a:cs typeface="Arial"/>
            </a:endParaRPr>
          </a:p>
          <a:p>
            <a:pPr marL="791845" lvl="1" indent="-308610">
              <a:lnSpc>
                <a:spcPct val="100000"/>
              </a:lnSpc>
              <a:spcBef>
                <a:spcPts val="1240"/>
              </a:spcBef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15" dirty="0">
                <a:latin typeface="Arial"/>
                <a:cs typeface="Arial"/>
              </a:rPr>
              <a:t>Keeping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overall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cost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timeline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mind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575" y="4751613"/>
            <a:ext cx="10306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Wyatt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Brown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87629" y="4769538"/>
            <a:ext cx="9683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solidFill>
                  <a:srgbClr val="999999"/>
                </a:solidFill>
                <a:latin typeface="Arial"/>
                <a:cs typeface="Arial"/>
              </a:rPr>
              <a:t>04/27/2020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8361" y="4729638"/>
            <a:ext cx="12001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0" dirty="0">
                <a:latin typeface="Arial"/>
                <a:cs typeface="Arial"/>
              </a:rPr>
              <a:t>3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342137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20" dirty="0"/>
              <a:t>Project</a:t>
            </a:r>
            <a:r>
              <a:rPr sz="3300" spc="-280" dirty="0"/>
              <a:t> </a:t>
            </a:r>
            <a:r>
              <a:rPr sz="3300" spc="-25" dirty="0"/>
              <a:t>Location</a:t>
            </a:r>
            <a:endParaRPr sz="3300"/>
          </a:p>
        </p:txBody>
      </p:sp>
      <p:sp>
        <p:nvSpPr>
          <p:cNvPr id="4" name="object 4"/>
          <p:cNvSpPr/>
          <p:nvPr/>
        </p:nvSpPr>
        <p:spPr>
          <a:xfrm>
            <a:off x="0" y="1093924"/>
            <a:ext cx="5853349" cy="3358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4682" y="1093924"/>
            <a:ext cx="3079315" cy="33582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11475" y="4007925"/>
            <a:ext cx="417830" cy="444500"/>
          </a:xfrm>
          <a:custGeom>
            <a:avLst/>
            <a:gdLst/>
            <a:ahLst/>
            <a:cxnLst/>
            <a:rect l="l" t="t" r="r" b="b"/>
            <a:pathLst>
              <a:path w="417829" h="444500">
                <a:moveTo>
                  <a:pt x="0" y="222149"/>
                </a:moveTo>
                <a:lnTo>
                  <a:pt x="5510" y="171212"/>
                </a:lnTo>
                <a:lnTo>
                  <a:pt x="21207" y="124453"/>
                </a:lnTo>
                <a:lnTo>
                  <a:pt x="45837" y="83206"/>
                </a:lnTo>
                <a:lnTo>
                  <a:pt x="78149" y="48803"/>
                </a:lnTo>
                <a:lnTo>
                  <a:pt x="116890" y="22579"/>
                </a:lnTo>
                <a:lnTo>
                  <a:pt x="160808" y="5867"/>
                </a:lnTo>
                <a:lnTo>
                  <a:pt x="208649" y="0"/>
                </a:lnTo>
                <a:lnTo>
                  <a:pt x="249545" y="4307"/>
                </a:lnTo>
                <a:lnTo>
                  <a:pt x="288496" y="16910"/>
                </a:lnTo>
                <a:lnTo>
                  <a:pt x="324409" y="37323"/>
                </a:lnTo>
                <a:lnTo>
                  <a:pt x="356187" y="65066"/>
                </a:lnTo>
                <a:lnTo>
                  <a:pt x="382244" y="98901"/>
                </a:lnTo>
                <a:lnTo>
                  <a:pt x="401417" y="137136"/>
                </a:lnTo>
                <a:lnTo>
                  <a:pt x="413253" y="178608"/>
                </a:lnTo>
                <a:lnTo>
                  <a:pt x="417299" y="222149"/>
                </a:lnTo>
                <a:lnTo>
                  <a:pt x="411789" y="273087"/>
                </a:lnTo>
                <a:lnTo>
                  <a:pt x="396092" y="319846"/>
                </a:lnTo>
                <a:lnTo>
                  <a:pt x="371462" y="361093"/>
                </a:lnTo>
                <a:lnTo>
                  <a:pt x="339150" y="395496"/>
                </a:lnTo>
                <a:lnTo>
                  <a:pt x="300409" y="421720"/>
                </a:lnTo>
                <a:lnTo>
                  <a:pt x="256491" y="438432"/>
                </a:lnTo>
                <a:lnTo>
                  <a:pt x="208649" y="444299"/>
                </a:lnTo>
                <a:lnTo>
                  <a:pt x="160808" y="438432"/>
                </a:lnTo>
                <a:lnTo>
                  <a:pt x="116890" y="421720"/>
                </a:lnTo>
                <a:lnTo>
                  <a:pt x="78149" y="395496"/>
                </a:lnTo>
                <a:lnTo>
                  <a:pt x="45837" y="361093"/>
                </a:lnTo>
                <a:lnTo>
                  <a:pt x="21207" y="319846"/>
                </a:lnTo>
                <a:lnTo>
                  <a:pt x="5510" y="273087"/>
                </a:lnTo>
                <a:lnTo>
                  <a:pt x="0" y="222149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28774" y="1603275"/>
            <a:ext cx="417830" cy="444500"/>
          </a:xfrm>
          <a:custGeom>
            <a:avLst/>
            <a:gdLst/>
            <a:ahLst/>
            <a:cxnLst/>
            <a:rect l="l" t="t" r="r" b="b"/>
            <a:pathLst>
              <a:path w="417829" h="444500">
                <a:moveTo>
                  <a:pt x="0" y="222149"/>
                </a:moveTo>
                <a:lnTo>
                  <a:pt x="5510" y="171213"/>
                </a:lnTo>
                <a:lnTo>
                  <a:pt x="21207" y="124454"/>
                </a:lnTo>
                <a:lnTo>
                  <a:pt x="45837" y="83206"/>
                </a:lnTo>
                <a:lnTo>
                  <a:pt x="78149" y="48803"/>
                </a:lnTo>
                <a:lnTo>
                  <a:pt x="116890" y="22579"/>
                </a:lnTo>
                <a:lnTo>
                  <a:pt x="160808" y="5867"/>
                </a:lnTo>
                <a:lnTo>
                  <a:pt x="208649" y="0"/>
                </a:lnTo>
                <a:lnTo>
                  <a:pt x="249545" y="4307"/>
                </a:lnTo>
                <a:lnTo>
                  <a:pt x="288496" y="16910"/>
                </a:lnTo>
                <a:lnTo>
                  <a:pt x="324409" y="37323"/>
                </a:lnTo>
                <a:lnTo>
                  <a:pt x="356187" y="65066"/>
                </a:lnTo>
                <a:lnTo>
                  <a:pt x="382244" y="98901"/>
                </a:lnTo>
                <a:lnTo>
                  <a:pt x="401417" y="137136"/>
                </a:lnTo>
                <a:lnTo>
                  <a:pt x="413253" y="178608"/>
                </a:lnTo>
                <a:lnTo>
                  <a:pt x="417299" y="222149"/>
                </a:lnTo>
                <a:lnTo>
                  <a:pt x="411789" y="273086"/>
                </a:lnTo>
                <a:lnTo>
                  <a:pt x="396092" y="319845"/>
                </a:lnTo>
                <a:lnTo>
                  <a:pt x="371462" y="361093"/>
                </a:lnTo>
                <a:lnTo>
                  <a:pt x="339150" y="395496"/>
                </a:lnTo>
                <a:lnTo>
                  <a:pt x="300409" y="421720"/>
                </a:lnTo>
                <a:lnTo>
                  <a:pt x="256491" y="438432"/>
                </a:lnTo>
                <a:lnTo>
                  <a:pt x="208649" y="444299"/>
                </a:lnTo>
                <a:lnTo>
                  <a:pt x="160808" y="438432"/>
                </a:lnTo>
                <a:lnTo>
                  <a:pt x="116890" y="421720"/>
                </a:lnTo>
                <a:lnTo>
                  <a:pt x="78149" y="395496"/>
                </a:lnTo>
                <a:lnTo>
                  <a:pt x="45837" y="361093"/>
                </a:lnTo>
                <a:lnTo>
                  <a:pt x="21207" y="319845"/>
                </a:lnTo>
                <a:lnTo>
                  <a:pt x="5510" y="273086"/>
                </a:lnTo>
                <a:lnTo>
                  <a:pt x="0" y="222149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15661" y="4718271"/>
            <a:ext cx="145415" cy="2508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300" spc="20" dirty="0">
                <a:latin typeface="Arial"/>
                <a:cs typeface="Arial"/>
              </a:rPr>
              <a:t>4</a:t>
            </a:fld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0575" y="4768455"/>
            <a:ext cx="107251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Cole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LeBarre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18364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5" dirty="0"/>
              <a:t>Site</a:t>
            </a:r>
            <a:r>
              <a:rPr sz="3300" spc="-285" dirty="0"/>
              <a:t> </a:t>
            </a:r>
            <a:r>
              <a:rPr sz="3300" spc="-90" dirty="0"/>
              <a:t>Visit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500903" y="1259282"/>
            <a:ext cx="4245610" cy="308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indent="-321945">
              <a:lnSpc>
                <a:spcPts val="2515"/>
              </a:lnSpc>
              <a:spcBef>
                <a:spcPts val="100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20" dirty="0">
                <a:latin typeface="Arial"/>
                <a:cs typeface="Arial"/>
              </a:rPr>
              <a:t>First </a:t>
            </a:r>
            <a:r>
              <a:rPr sz="2100" spc="-10" dirty="0">
                <a:latin typeface="Arial"/>
                <a:cs typeface="Arial"/>
              </a:rPr>
              <a:t>Site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Visit</a:t>
            </a:r>
            <a:endParaRPr sz="2100">
              <a:latin typeface="Arial"/>
              <a:cs typeface="Arial"/>
            </a:endParaRPr>
          </a:p>
          <a:p>
            <a:pPr marL="791845" lvl="1" indent="-308610">
              <a:lnSpc>
                <a:spcPts val="2155"/>
              </a:lnSpc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30" dirty="0">
                <a:latin typeface="Arial"/>
                <a:cs typeface="Arial"/>
              </a:rPr>
              <a:t>Learn </a:t>
            </a:r>
            <a:r>
              <a:rPr sz="1800" spc="90" dirty="0">
                <a:latin typeface="Arial"/>
                <a:cs typeface="Arial"/>
              </a:rPr>
              <a:t>how </a:t>
            </a:r>
            <a:r>
              <a:rPr sz="1800" spc="105" dirty="0">
                <a:latin typeface="Arial"/>
                <a:cs typeface="Arial"/>
              </a:rPr>
              <a:t>to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access </a:t>
            </a:r>
            <a:r>
              <a:rPr sz="1800" spc="30" dirty="0">
                <a:latin typeface="Arial"/>
                <a:cs typeface="Arial"/>
              </a:rPr>
              <a:t>site</a:t>
            </a:r>
            <a:endParaRPr sz="1800">
              <a:latin typeface="Arial"/>
              <a:cs typeface="Arial"/>
            </a:endParaRPr>
          </a:p>
          <a:p>
            <a:pPr marL="791845" lvl="1" indent="-308610">
              <a:lnSpc>
                <a:spcPct val="100000"/>
              </a:lnSpc>
              <a:spcBef>
                <a:spcPts val="15"/>
              </a:spcBef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15" dirty="0">
                <a:latin typeface="Arial"/>
                <a:cs typeface="Arial"/>
              </a:rPr>
              <a:t>Cleared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snow</a:t>
            </a:r>
            <a:endParaRPr sz="1800">
              <a:latin typeface="Arial"/>
              <a:cs typeface="Arial"/>
            </a:endParaRPr>
          </a:p>
          <a:p>
            <a:pPr marL="791845" lvl="1" indent="-308610">
              <a:lnSpc>
                <a:spcPct val="100000"/>
              </a:lnSpc>
              <a:spcBef>
                <a:spcPts val="15"/>
              </a:spcBef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25" dirty="0">
                <a:latin typeface="Arial"/>
                <a:cs typeface="Arial"/>
              </a:rPr>
              <a:t>Created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list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of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items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restore</a:t>
            </a:r>
            <a:endParaRPr sz="1800">
              <a:latin typeface="Arial"/>
              <a:cs typeface="Arial"/>
            </a:endParaRPr>
          </a:p>
          <a:p>
            <a:pPr marL="791845" lvl="1" indent="-308610">
              <a:lnSpc>
                <a:spcPct val="100000"/>
              </a:lnSpc>
              <a:spcBef>
                <a:spcPts val="15"/>
              </a:spcBef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50" dirty="0">
                <a:latin typeface="Arial"/>
                <a:cs typeface="Arial"/>
              </a:rPr>
              <a:t>Initial </a:t>
            </a:r>
            <a:r>
              <a:rPr sz="1800" spc="55" dirty="0">
                <a:latin typeface="Arial"/>
                <a:cs typeface="Arial"/>
              </a:rPr>
              <a:t>Measurements </a:t>
            </a:r>
            <a:r>
              <a:rPr sz="1800" spc="95" dirty="0">
                <a:latin typeface="Arial"/>
                <a:cs typeface="Arial"/>
              </a:rPr>
              <a:t>of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Building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FC000"/>
              </a:buClr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334645" indent="-321945">
              <a:lnSpc>
                <a:spcPts val="2515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dirty="0">
                <a:latin typeface="Arial"/>
                <a:cs typeface="Arial"/>
              </a:rPr>
              <a:t>Second </a:t>
            </a:r>
            <a:r>
              <a:rPr sz="2100" spc="-10" dirty="0">
                <a:latin typeface="Arial"/>
                <a:cs typeface="Arial"/>
              </a:rPr>
              <a:t>Site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Visit</a:t>
            </a:r>
            <a:endParaRPr sz="2100">
              <a:latin typeface="Arial"/>
              <a:cs typeface="Arial"/>
            </a:endParaRPr>
          </a:p>
          <a:p>
            <a:pPr marL="791845" lvl="1" indent="-308610">
              <a:lnSpc>
                <a:spcPts val="2155"/>
              </a:lnSpc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50" dirty="0">
                <a:latin typeface="Arial"/>
                <a:cs typeface="Arial"/>
              </a:rPr>
              <a:t>Continued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measurements</a:t>
            </a:r>
            <a:endParaRPr sz="1800">
              <a:latin typeface="Arial"/>
              <a:cs typeface="Arial"/>
            </a:endParaRPr>
          </a:p>
          <a:p>
            <a:pPr marL="791845" lvl="1" indent="-308610">
              <a:lnSpc>
                <a:spcPct val="100000"/>
              </a:lnSpc>
              <a:spcBef>
                <a:spcPts val="15"/>
              </a:spcBef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25" dirty="0">
                <a:latin typeface="Arial"/>
                <a:cs typeface="Arial"/>
              </a:rPr>
              <a:t>Pictures </a:t>
            </a:r>
            <a:r>
              <a:rPr sz="1800" spc="95" dirty="0">
                <a:latin typeface="Arial"/>
                <a:cs typeface="Arial"/>
              </a:rPr>
              <a:t>of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trusses/building</a:t>
            </a:r>
            <a:endParaRPr sz="1800">
              <a:latin typeface="Arial"/>
              <a:cs typeface="Arial"/>
            </a:endParaRPr>
          </a:p>
          <a:p>
            <a:pPr marL="791845" lvl="1" indent="-308610">
              <a:lnSpc>
                <a:spcPct val="100000"/>
              </a:lnSpc>
              <a:spcBef>
                <a:spcPts val="15"/>
              </a:spcBef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20" dirty="0">
                <a:latin typeface="Arial"/>
                <a:cs typeface="Arial"/>
              </a:rPr>
              <a:t>Trestle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measurements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4971" y="815750"/>
            <a:ext cx="3986873" cy="2979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15661" y="4718271"/>
            <a:ext cx="145415" cy="2508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300" spc="20" dirty="0">
                <a:latin typeface="Arial"/>
                <a:cs typeface="Arial"/>
              </a:rPr>
              <a:t>5</a:t>
            </a:fld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0575" y="4768455"/>
            <a:ext cx="107251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Cole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LeBarre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50971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35" dirty="0"/>
              <a:t>Design </a:t>
            </a:r>
            <a:r>
              <a:rPr sz="3300" spc="-85" dirty="0"/>
              <a:t>Process </a:t>
            </a:r>
            <a:r>
              <a:rPr sz="3300" b="0" spc="-40" dirty="0">
                <a:latin typeface="Arial"/>
                <a:cs typeface="Arial"/>
              </a:rPr>
              <a:t>-</a:t>
            </a:r>
            <a:r>
              <a:rPr sz="3300" b="0" spc="-225" dirty="0">
                <a:latin typeface="Arial"/>
                <a:cs typeface="Arial"/>
              </a:rPr>
              <a:t> </a:t>
            </a:r>
            <a:r>
              <a:rPr sz="3300" b="0" spc="50" dirty="0">
                <a:latin typeface="Arial"/>
                <a:cs typeface="Arial"/>
              </a:rPr>
              <a:t>Concept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903" y="1233678"/>
            <a:ext cx="4556760" cy="242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indent="-321945">
              <a:lnSpc>
                <a:spcPts val="2420"/>
              </a:lnSpc>
              <a:spcBef>
                <a:spcPts val="100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dirty="0">
                <a:latin typeface="Arial"/>
                <a:cs typeface="Arial"/>
              </a:rPr>
              <a:t>Cost </a:t>
            </a:r>
            <a:r>
              <a:rPr sz="2100" spc="-20" dirty="0">
                <a:latin typeface="Arial"/>
                <a:cs typeface="Arial"/>
              </a:rPr>
              <a:t>Saving </a:t>
            </a:r>
            <a:r>
              <a:rPr sz="2100" spc="110" dirty="0">
                <a:latin typeface="Arial"/>
                <a:cs typeface="Arial"/>
              </a:rPr>
              <a:t>with </a:t>
            </a:r>
            <a:r>
              <a:rPr sz="2100" spc="55" dirty="0">
                <a:latin typeface="Arial"/>
                <a:cs typeface="Arial"/>
              </a:rPr>
              <a:t>Historic</a:t>
            </a:r>
            <a:r>
              <a:rPr sz="2100" spc="-3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Accuracy</a:t>
            </a:r>
            <a:endParaRPr sz="2100">
              <a:latin typeface="Arial"/>
              <a:cs typeface="Arial"/>
            </a:endParaRPr>
          </a:p>
          <a:p>
            <a:pPr marL="791845" marR="551815" lvl="1" indent="-308610">
              <a:lnSpc>
                <a:spcPts val="1950"/>
              </a:lnSpc>
              <a:spcBef>
                <a:spcPts val="135"/>
              </a:spcBef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45" dirty="0">
                <a:latin typeface="Arial"/>
                <a:cs typeface="Arial"/>
              </a:rPr>
              <a:t>Ability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save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money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by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using  </a:t>
            </a:r>
            <a:r>
              <a:rPr sz="1800" spc="95" dirty="0">
                <a:latin typeface="Arial"/>
                <a:cs typeface="Arial"/>
              </a:rPr>
              <a:t>modern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technology</a:t>
            </a:r>
            <a:endParaRPr sz="1800">
              <a:latin typeface="Arial"/>
              <a:cs typeface="Arial"/>
            </a:endParaRPr>
          </a:p>
          <a:p>
            <a:pPr marL="791845" lvl="1" indent="-308610">
              <a:lnSpc>
                <a:spcPct val="100000"/>
              </a:lnSpc>
              <a:spcBef>
                <a:spcPts val="735"/>
              </a:spcBef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45" dirty="0">
                <a:latin typeface="Arial"/>
                <a:cs typeface="Arial"/>
              </a:rPr>
              <a:t>Ability </a:t>
            </a:r>
            <a:r>
              <a:rPr sz="1800" spc="105" dirty="0">
                <a:latin typeface="Arial"/>
                <a:cs typeface="Arial"/>
              </a:rPr>
              <a:t>to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obtain </a:t>
            </a:r>
            <a:r>
              <a:rPr sz="1800" spc="65" dirty="0">
                <a:latin typeface="Arial"/>
                <a:cs typeface="Arial"/>
              </a:rPr>
              <a:t>material </a:t>
            </a:r>
            <a:r>
              <a:rPr sz="1800" spc="50" dirty="0">
                <a:latin typeface="Arial"/>
                <a:cs typeface="Arial"/>
              </a:rPr>
              <a:t>quicker</a:t>
            </a:r>
            <a:endParaRPr sz="1800">
              <a:latin typeface="Arial"/>
              <a:cs typeface="Arial"/>
            </a:endParaRPr>
          </a:p>
          <a:p>
            <a:pPr marL="334645" indent="-321945">
              <a:lnSpc>
                <a:spcPct val="100000"/>
              </a:lnSpc>
              <a:spcBef>
                <a:spcPts val="72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80" dirty="0">
                <a:latin typeface="Arial"/>
                <a:cs typeface="Arial"/>
              </a:rPr>
              <a:t>Maintain </a:t>
            </a:r>
            <a:r>
              <a:rPr sz="2100" spc="55" dirty="0">
                <a:latin typeface="Arial"/>
                <a:cs typeface="Arial"/>
              </a:rPr>
              <a:t>historical</a:t>
            </a:r>
            <a:r>
              <a:rPr sz="2100" spc="-180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accuracy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ct val="100000"/>
              </a:lnSpc>
              <a:spcBef>
                <a:spcPts val="780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50" dirty="0">
                <a:latin typeface="Arial"/>
                <a:cs typeface="Arial"/>
              </a:rPr>
              <a:t>Machine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15" dirty="0">
                <a:latin typeface="Arial"/>
                <a:cs typeface="Arial"/>
              </a:rPr>
              <a:t>Shop</a:t>
            </a:r>
            <a:endParaRPr sz="2100">
              <a:latin typeface="Arial"/>
              <a:cs typeface="Arial"/>
            </a:endParaRPr>
          </a:p>
          <a:p>
            <a:pPr marL="791845" lvl="1" indent="-308610">
              <a:lnSpc>
                <a:spcPct val="100000"/>
              </a:lnSpc>
              <a:spcBef>
                <a:spcPts val="819"/>
              </a:spcBef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25" dirty="0">
                <a:latin typeface="Arial"/>
                <a:cs typeface="Arial"/>
              </a:rPr>
              <a:t>Concrete </a:t>
            </a:r>
            <a:r>
              <a:rPr sz="1800" spc="65" dirty="0">
                <a:latin typeface="Arial"/>
                <a:cs typeface="Arial"/>
              </a:rPr>
              <a:t>and </a:t>
            </a:r>
            <a:r>
              <a:rPr sz="1800" spc="55" dirty="0">
                <a:latin typeface="Arial"/>
                <a:cs typeface="Arial"/>
              </a:rPr>
              <a:t>Wood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Planks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575" y="4751613"/>
            <a:ext cx="10306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Wyatt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Brown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72470" y="2787799"/>
            <a:ext cx="3690753" cy="1666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72399" y="999680"/>
            <a:ext cx="3690824" cy="1666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87629" y="4769538"/>
            <a:ext cx="9683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solidFill>
                  <a:srgbClr val="999999"/>
                </a:solidFill>
                <a:latin typeface="Arial"/>
                <a:cs typeface="Arial"/>
              </a:rPr>
              <a:t>04/27/2020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28361" y="4729638"/>
            <a:ext cx="12001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0" dirty="0">
                <a:latin typeface="Arial"/>
                <a:cs typeface="Arial"/>
              </a:rPr>
              <a:t>6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31102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35" dirty="0"/>
              <a:t>Design </a:t>
            </a:r>
            <a:r>
              <a:rPr sz="3300" b="0" spc="-40" dirty="0">
                <a:latin typeface="Arial"/>
                <a:cs typeface="Arial"/>
              </a:rPr>
              <a:t>-</a:t>
            </a:r>
            <a:r>
              <a:rPr sz="3300" b="0" spc="-180" dirty="0">
                <a:latin typeface="Arial"/>
                <a:cs typeface="Arial"/>
              </a:rPr>
              <a:t> </a:t>
            </a:r>
            <a:r>
              <a:rPr sz="3300" b="0" spc="45" dirty="0">
                <a:latin typeface="Arial"/>
                <a:cs typeface="Arial"/>
              </a:rPr>
              <a:t>Trestle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4424" y="2689692"/>
            <a:ext cx="147955" cy="3117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800" spc="160" dirty="0">
                <a:latin typeface="Arial"/>
                <a:cs typeface="Arial"/>
              </a:rPr>
              <a:t>#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334645" indent="-321945">
              <a:lnSpc>
                <a:spcPct val="100000"/>
              </a:lnSpc>
              <a:spcBef>
                <a:spcPts val="135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pc="35" dirty="0"/>
              <a:t>Total </a:t>
            </a:r>
            <a:r>
              <a:rPr spc="-10" dirty="0"/>
              <a:t>Span </a:t>
            </a:r>
            <a:r>
              <a:rPr spc="-30" dirty="0"/>
              <a:t>=</a:t>
            </a:r>
            <a:r>
              <a:rPr spc="-170" dirty="0"/>
              <a:t> </a:t>
            </a:r>
            <a:r>
              <a:rPr spc="-20" dirty="0"/>
              <a:t>54’</a:t>
            </a:r>
          </a:p>
          <a:p>
            <a:pPr marL="334645" indent="-321945">
              <a:lnSpc>
                <a:spcPct val="100000"/>
              </a:lnSpc>
              <a:spcBef>
                <a:spcPts val="125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pc="35" dirty="0"/>
              <a:t>Total </a:t>
            </a:r>
            <a:r>
              <a:rPr spc="30" dirty="0"/>
              <a:t>Load </a:t>
            </a:r>
            <a:r>
              <a:rPr spc="90" dirty="0"/>
              <a:t>per</a:t>
            </a:r>
            <a:r>
              <a:rPr spc="-390" dirty="0"/>
              <a:t> </a:t>
            </a:r>
            <a:r>
              <a:rPr spc="45" dirty="0"/>
              <a:t>section </a:t>
            </a:r>
            <a:r>
              <a:rPr spc="-30" dirty="0"/>
              <a:t>= </a:t>
            </a:r>
            <a:r>
              <a:rPr spc="25" dirty="0"/>
              <a:t>5800 </a:t>
            </a:r>
            <a:r>
              <a:rPr spc="185" dirty="0"/>
              <a:t>#</a:t>
            </a:r>
          </a:p>
          <a:p>
            <a:pPr marL="334645" indent="-321945">
              <a:lnSpc>
                <a:spcPct val="100000"/>
              </a:lnSpc>
              <a:spcBef>
                <a:spcPts val="1230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pc="-105" dirty="0"/>
              <a:t>AWC </a:t>
            </a:r>
            <a:r>
              <a:rPr spc="-25" dirty="0"/>
              <a:t>- </a:t>
            </a:r>
            <a:r>
              <a:rPr spc="-60" dirty="0"/>
              <a:t>NDS </a:t>
            </a:r>
            <a:r>
              <a:rPr spc="125" dirty="0"/>
              <a:t>for </a:t>
            </a:r>
            <a:r>
              <a:rPr spc="65" dirty="0"/>
              <a:t>Wood</a:t>
            </a:r>
            <a:r>
              <a:rPr spc="-210" dirty="0"/>
              <a:t> </a:t>
            </a:r>
            <a:r>
              <a:rPr spc="60" dirty="0"/>
              <a:t>Construction</a:t>
            </a:r>
          </a:p>
          <a:p>
            <a:pPr marL="791845" lvl="1" indent="-308610">
              <a:lnSpc>
                <a:spcPct val="100000"/>
              </a:lnSpc>
              <a:spcBef>
                <a:spcPts val="1240"/>
              </a:spcBef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30" dirty="0">
                <a:latin typeface="Arial"/>
                <a:cs typeface="Arial"/>
              </a:rPr>
              <a:t>Total </a:t>
            </a:r>
            <a:r>
              <a:rPr sz="1800" spc="10" dirty="0">
                <a:latin typeface="Arial"/>
                <a:cs typeface="Arial"/>
              </a:rPr>
              <a:t>Section </a:t>
            </a:r>
            <a:r>
              <a:rPr sz="1800" spc="-25" dirty="0">
                <a:latin typeface="Arial"/>
                <a:cs typeface="Arial"/>
              </a:rPr>
              <a:t>Cap. =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170,000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34645" indent="-321945">
              <a:lnSpc>
                <a:spcPct val="100000"/>
              </a:lnSpc>
              <a:spcBef>
                <a:spcPts val="1964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pc="30" dirty="0"/>
              <a:t>Allows </a:t>
            </a:r>
            <a:r>
              <a:rPr spc="25" dirty="0"/>
              <a:t>Cart</a:t>
            </a:r>
            <a:r>
              <a:rPr spc="-125" dirty="0"/>
              <a:t> </a:t>
            </a:r>
            <a:r>
              <a:rPr spc="20" dirty="0"/>
              <a:t>use</a:t>
            </a:r>
          </a:p>
        </p:txBody>
      </p:sp>
      <p:sp>
        <p:nvSpPr>
          <p:cNvPr id="6" name="object 6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8700" y="81450"/>
            <a:ext cx="3365474" cy="2569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89975" y="1521501"/>
            <a:ext cx="1693774" cy="301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40676" y="2743887"/>
            <a:ext cx="3149298" cy="18966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15661" y="4718271"/>
            <a:ext cx="145415" cy="2508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300" spc="20" dirty="0">
                <a:latin typeface="Arial"/>
                <a:cs typeface="Arial"/>
              </a:rPr>
              <a:t>7</a:t>
            </a:fld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0575" y="4768455"/>
            <a:ext cx="97345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Logan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Stein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48806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35" dirty="0"/>
              <a:t>Design </a:t>
            </a:r>
            <a:r>
              <a:rPr sz="3300" b="0" spc="-40" dirty="0">
                <a:latin typeface="Arial"/>
                <a:cs typeface="Arial"/>
              </a:rPr>
              <a:t>- </a:t>
            </a:r>
            <a:r>
              <a:rPr sz="3300" b="0" spc="45" dirty="0">
                <a:latin typeface="Arial"/>
                <a:cs typeface="Arial"/>
              </a:rPr>
              <a:t>Trestle</a:t>
            </a:r>
            <a:r>
              <a:rPr sz="3300" b="0" spc="-210" dirty="0">
                <a:latin typeface="Arial"/>
                <a:cs typeface="Arial"/>
              </a:rPr>
              <a:t> </a:t>
            </a:r>
            <a:r>
              <a:rPr sz="3300" b="0" spc="50" dirty="0">
                <a:latin typeface="Arial"/>
                <a:cs typeface="Arial"/>
              </a:rPr>
              <a:t>Footings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178" y="1214197"/>
            <a:ext cx="3903979" cy="29978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34645" indent="-321945">
              <a:lnSpc>
                <a:spcPct val="100000"/>
              </a:lnSpc>
              <a:spcBef>
                <a:spcPts val="45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30" dirty="0">
                <a:latin typeface="Arial"/>
                <a:cs typeface="Arial"/>
              </a:rPr>
              <a:t>18”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70" dirty="0">
                <a:latin typeface="Arial"/>
                <a:cs typeface="Arial"/>
              </a:rPr>
              <a:t>wide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ct val="100000"/>
              </a:lnSpc>
              <a:spcBef>
                <a:spcPts val="35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30" dirty="0">
                <a:latin typeface="Arial"/>
                <a:cs typeface="Arial"/>
              </a:rPr>
              <a:t>18” </a:t>
            </a:r>
            <a:r>
              <a:rPr sz="2100" spc="45" dirty="0">
                <a:latin typeface="Arial"/>
                <a:cs typeface="Arial"/>
              </a:rPr>
              <a:t>exposed </a:t>
            </a:r>
            <a:r>
              <a:rPr sz="2100" spc="40" dirty="0">
                <a:latin typeface="Arial"/>
                <a:cs typeface="Arial"/>
              </a:rPr>
              <a:t>above</a:t>
            </a:r>
            <a:r>
              <a:rPr sz="2100" spc="-240" dirty="0">
                <a:latin typeface="Arial"/>
                <a:cs typeface="Arial"/>
              </a:rPr>
              <a:t> </a:t>
            </a:r>
            <a:r>
              <a:rPr sz="2100" spc="95" dirty="0">
                <a:latin typeface="Arial"/>
                <a:cs typeface="Arial"/>
              </a:rPr>
              <a:t>ground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ct val="100000"/>
              </a:lnSpc>
              <a:spcBef>
                <a:spcPts val="40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30" dirty="0">
                <a:latin typeface="Arial"/>
                <a:cs typeface="Arial"/>
              </a:rPr>
              <a:t>60”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95" dirty="0">
                <a:latin typeface="Arial"/>
                <a:cs typeface="Arial"/>
              </a:rPr>
              <a:t>underground</a:t>
            </a:r>
            <a:endParaRPr sz="2100">
              <a:latin typeface="Arial"/>
              <a:cs typeface="Arial"/>
            </a:endParaRPr>
          </a:p>
          <a:p>
            <a:pPr marL="791845" lvl="1" indent="-308610">
              <a:lnSpc>
                <a:spcPct val="100000"/>
              </a:lnSpc>
              <a:spcBef>
                <a:spcPts val="415"/>
              </a:spcBef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25" dirty="0">
                <a:latin typeface="Arial"/>
                <a:cs typeface="Arial"/>
              </a:rPr>
              <a:t>12” </a:t>
            </a:r>
            <a:r>
              <a:rPr sz="1800" spc="45" dirty="0">
                <a:latin typeface="Arial"/>
                <a:cs typeface="Arial"/>
              </a:rPr>
              <a:t>past </a:t>
            </a:r>
            <a:r>
              <a:rPr sz="1800" spc="80" dirty="0">
                <a:latin typeface="Arial"/>
                <a:cs typeface="Arial"/>
              </a:rPr>
              <a:t>frost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34645" indent="-321945">
              <a:lnSpc>
                <a:spcPct val="100000"/>
              </a:lnSpc>
              <a:spcBef>
                <a:spcPts val="1420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40" dirty="0">
                <a:latin typeface="Arial"/>
                <a:cs typeface="Arial"/>
              </a:rPr>
              <a:t>Footing </a:t>
            </a:r>
            <a:r>
              <a:rPr sz="2100" spc="5" dirty="0">
                <a:latin typeface="Arial"/>
                <a:cs typeface="Arial"/>
              </a:rPr>
              <a:t>Capacity </a:t>
            </a:r>
            <a:r>
              <a:rPr sz="2100" spc="-30" dirty="0">
                <a:latin typeface="Arial"/>
                <a:cs typeface="Arial"/>
              </a:rPr>
              <a:t>= </a:t>
            </a:r>
            <a:r>
              <a:rPr sz="2100" spc="10" dirty="0">
                <a:latin typeface="Arial"/>
                <a:cs typeface="Arial"/>
              </a:rPr>
              <a:t>970,000</a:t>
            </a:r>
            <a:r>
              <a:rPr sz="2100" spc="-204" dirty="0">
                <a:latin typeface="Arial"/>
                <a:cs typeface="Arial"/>
              </a:rPr>
              <a:t> </a:t>
            </a:r>
            <a:r>
              <a:rPr sz="2100" spc="185" dirty="0">
                <a:latin typeface="Arial"/>
                <a:cs typeface="Arial"/>
              </a:rPr>
              <a:t>#</a:t>
            </a:r>
            <a:endParaRPr sz="2100">
              <a:latin typeface="Arial"/>
              <a:cs typeface="Arial"/>
            </a:endParaRPr>
          </a:p>
          <a:p>
            <a:pPr marL="334645" indent="-321945">
              <a:lnSpc>
                <a:spcPct val="100000"/>
              </a:lnSpc>
              <a:spcBef>
                <a:spcPts val="355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dirty="0">
                <a:latin typeface="Arial"/>
                <a:cs typeface="Arial"/>
              </a:rPr>
              <a:t>Sandy-Gravel </a:t>
            </a:r>
            <a:r>
              <a:rPr sz="2100" spc="-30" dirty="0">
                <a:latin typeface="Arial"/>
                <a:cs typeface="Arial"/>
              </a:rPr>
              <a:t>= </a:t>
            </a:r>
            <a:r>
              <a:rPr sz="2100" spc="10" dirty="0">
                <a:latin typeface="Arial"/>
                <a:cs typeface="Arial"/>
              </a:rPr>
              <a:t>30,000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spc="185" dirty="0">
                <a:latin typeface="Arial"/>
                <a:cs typeface="Arial"/>
              </a:rPr>
              <a:t>#</a:t>
            </a:r>
            <a:endParaRPr sz="2100">
              <a:latin typeface="Arial"/>
              <a:cs typeface="Arial"/>
            </a:endParaRPr>
          </a:p>
          <a:p>
            <a:pPr marL="791845" lvl="1" indent="-308610">
              <a:lnSpc>
                <a:spcPct val="100000"/>
              </a:lnSpc>
              <a:spcBef>
                <a:spcPts val="415"/>
              </a:spcBef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25" dirty="0">
                <a:latin typeface="Arial"/>
                <a:cs typeface="Arial"/>
              </a:rPr>
              <a:t>Governs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load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08975" y="107700"/>
            <a:ext cx="3535024" cy="4349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15661" y="4718271"/>
            <a:ext cx="145415" cy="2508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300" spc="20" dirty="0">
                <a:latin typeface="Arial"/>
                <a:cs typeface="Arial"/>
              </a:rPr>
              <a:t>8</a:t>
            </a:fld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0575" y="4768455"/>
            <a:ext cx="97345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Logan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Stein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75" y="433077"/>
            <a:ext cx="45269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35" dirty="0"/>
              <a:t>Design </a:t>
            </a:r>
            <a:r>
              <a:rPr sz="3300" b="0" spc="-40" dirty="0">
                <a:latin typeface="Arial"/>
                <a:cs typeface="Arial"/>
              </a:rPr>
              <a:t>- </a:t>
            </a:r>
            <a:r>
              <a:rPr sz="3300" b="0" spc="15" dirty="0">
                <a:latin typeface="Arial"/>
                <a:cs typeface="Arial"/>
              </a:rPr>
              <a:t>Truss</a:t>
            </a:r>
            <a:r>
              <a:rPr sz="3300" b="0" spc="-200" dirty="0">
                <a:latin typeface="Arial"/>
                <a:cs typeface="Arial"/>
              </a:rPr>
              <a:t> </a:t>
            </a:r>
            <a:r>
              <a:rPr sz="3300" b="0" spc="10" dirty="0">
                <a:latin typeface="Arial"/>
                <a:cs typeface="Arial"/>
              </a:rPr>
              <a:t>Analysis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903" y="1233678"/>
            <a:ext cx="3698240" cy="236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indent="-321945">
              <a:lnSpc>
                <a:spcPts val="2420"/>
              </a:lnSpc>
              <a:spcBef>
                <a:spcPts val="100"/>
              </a:spcBef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35" dirty="0">
                <a:latin typeface="Arial"/>
                <a:cs typeface="Arial"/>
              </a:rPr>
              <a:t>Loading</a:t>
            </a:r>
            <a:endParaRPr sz="2100">
              <a:latin typeface="Arial"/>
              <a:cs typeface="Arial"/>
            </a:endParaRPr>
          </a:p>
          <a:p>
            <a:pPr marL="791845" lvl="1" indent="-308610">
              <a:lnSpc>
                <a:spcPts val="1955"/>
              </a:lnSpc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-114" dirty="0">
                <a:latin typeface="Arial"/>
                <a:cs typeface="Arial"/>
              </a:rPr>
              <a:t>ATC </a:t>
            </a:r>
            <a:r>
              <a:rPr sz="1800" spc="15" dirty="0">
                <a:latin typeface="Arial"/>
                <a:cs typeface="Arial"/>
              </a:rPr>
              <a:t>Hazards </a:t>
            </a:r>
            <a:r>
              <a:rPr sz="1800" spc="50" dirty="0">
                <a:latin typeface="Arial"/>
                <a:cs typeface="Arial"/>
              </a:rPr>
              <a:t>by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location</a:t>
            </a:r>
            <a:endParaRPr sz="1800">
              <a:latin typeface="Arial"/>
              <a:cs typeface="Arial"/>
            </a:endParaRPr>
          </a:p>
          <a:p>
            <a:pPr marL="791845" lvl="1" indent="-308610">
              <a:lnSpc>
                <a:spcPts val="1930"/>
              </a:lnSpc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25" dirty="0">
                <a:latin typeface="Arial"/>
                <a:cs typeface="Arial"/>
              </a:rPr>
              <a:t>Dead+Snow+Wind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governs</a:t>
            </a:r>
            <a:endParaRPr sz="1800">
              <a:latin typeface="Arial"/>
              <a:cs typeface="Arial"/>
            </a:endParaRPr>
          </a:p>
          <a:p>
            <a:pPr marL="334645" indent="-321945">
              <a:lnSpc>
                <a:spcPts val="2280"/>
              </a:lnSpc>
              <a:buClr>
                <a:srgbClr val="FFC000"/>
              </a:buClr>
              <a:buChar char="•"/>
              <a:tabLst>
                <a:tab pos="334010" algn="l"/>
                <a:tab pos="335280" algn="l"/>
              </a:tabLst>
            </a:pPr>
            <a:r>
              <a:rPr sz="2100" spc="-5" dirty="0">
                <a:latin typeface="Arial"/>
                <a:cs typeface="Arial"/>
              </a:rPr>
              <a:t>Steel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Code</a:t>
            </a:r>
            <a:endParaRPr sz="2100">
              <a:latin typeface="Arial"/>
              <a:cs typeface="Arial"/>
            </a:endParaRPr>
          </a:p>
          <a:p>
            <a:pPr marL="791845" lvl="1" indent="-308610">
              <a:lnSpc>
                <a:spcPts val="1939"/>
              </a:lnSpc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-75" dirty="0">
                <a:latin typeface="Arial"/>
                <a:cs typeface="Arial"/>
              </a:rPr>
              <a:t>RISA3D </a:t>
            </a:r>
            <a:r>
              <a:rPr sz="1800" dirty="0">
                <a:latin typeface="Arial"/>
                <a:cs typeface="Arial"/>
              </a:rPr>
              <a:t>checks </a:t>
            </a:r>
            <a:r>
              <a:rPr sz="1800" spc="25" dirty="0">
                <a:latin typeface="Arial"/>
                <a:cs typeface="Arial"/>
              </a:rPr>
              <a:t>steel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code</a:t>
            </a:r>
            <a:endParaRPr sz="1800">
              <a:latin typeface="Arial"/>
              <a:cs typeface="Arial"/>
            </a:endParaRPr>
          </a:p>
          <a:p>
            <a:pPr marL="791845" lvl="1" indent="-308610">
              <a:lnSpc>
                <a:spcPts val="1950"/>
              </a:lnSpc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10" dirty="0">
                <a:latin typeface="Arial"/>
                <a:cs typeface="Arial"/>
              </a:rPr>
              <a:t>All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steel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up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code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specs</a:t>
            </a:r>
            <a:endParaRPr sz="1800">
              <a:latin typeface="Arial"/>
              <a:cs typeface="Arial"/>
            </a:endParaRPr>
          </a:p>
          <a:p>
            <a:pPr marL="791845" marR="37465" lvl="1" indent="-308610">
              <a:lnSpc>
                <a:spcPts val="1950"/>
              </a:lnSpc>
              <a:spcBef>
                <a:spcPts val="135"/>
              </a:spcBef>
              <a:buClr>
                <a:srgbClr val="FFC000"/>
              </a:buClr>
              <a:buChar char="•"/>
              <a:tabLst>
                <a:tab pos="791210" algn="l"/>
                <a:tab pos="792480" algn="l"/>
              </a:tabLst>
            </a:pPr>
            <a:r>
              <a:rPr sz="1800" spc="5" dirty="0">
                <a:latin typeface="Arial"/>
                <a:cs typeface="Arial"/>
              </a:rPr>
              <a:t>Truss </a:t>
            </a:r>
            <a:r>
              <a:rPr sz="1800" spc="25" dirty="0">
                <a:latin typeface="Arial"/>
                <a:cs typeface="Arial"/>
              </a:rPr>
              <a:t>resists </a:t>
            </a:r>
            <a:r>
              <a:rPr sz="1800" spc="30" dirty="0">
                <a:latin typeface="Arial"/>
                <a:cs typeface="Arial"/>
              </a:rPr>
              <a:t>all </a:t>
            </a:r>
            <a:r>
              <a:rPr sz="1800" spc="50" dirty="0">
                <a:latin typeface="Arial"/>
                <a:cs typeface="Arial"/>
              </a:rPr>
              <a:t>loading  </a:t>
            </a:r>
            <a:r>
              <a:rPr sz="1800" spc="45" dirty="0">
                <a:latin typeface="Arial"/>
                <a:cs typeface="Arial"/>
              </a:rPr>
              <a:t>eﬀectively </a:t>
            </a:r>
            <a:r>
              <a:rPr sz="1800" spc="105" dirty="0">
                <a:latin typeface="Arial"/>
                <a:cs typeface="Arial"/>
              </a:rPr>
              <a:t>to </a:t>
            </a:r>
            <a:r>
              <a:rPr sz="1800" spc="60" dirty="0">
                <a:latin typeface="Arial"/>
                <a:cs typeface="Arial"/>
              </a:rPr>
              <a:t>continue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with  </a:t>
            </a:r>
            <a:r>
              <a:rPr sz="1800" spc="100" dirty="0">
                <a:latin typeface="Arial"/>
                <a:cs typeface="Arial"/>
              </a:rPr>
              <a:t>roof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replacement.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74" y="4555325"/>
            <a:ext cx="667000" cy="588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6900" y="1251350"/>
            <a:ext cx="4947099" cy="3355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1288" y="4718271"/>
            <a:ext cx="240029" cy="2508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300" spc="20" dirty="0">
                <a:latin typeface="Arial"/>
                <a:cs typeface="Arial"/>
              </a:rPr>
              <a:t>9</a:t>
            </a:fld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0575" y="4768455"/>
            <a:ext cx="107251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Cole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LeBarre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35" dirty="0"/>
              <a:t>04/27/2020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798</Words>
  <Application>Microsoft Office PowerPoint</Application>
  <PresentationFormat>On-screen Show (16:9)</PresentationFormat>
  <Paragraphs>242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Lucida Sans</vt:lpstr>
      <vt:lpstr>Times New Roman</vt:lpstr>
      <vt:lpstr>Office Theme</vt:lpstr>
      <vt:lpstr>Quincy Mine Hoist Association</vt:lpstr>
      <vt:lpstr>Overview</vt:lpstr>
      <vt:lpstr>Project Outline</vt:lpstr>
      <vt:lpstr>Project Location</vt:lpstr>
      <vt:lpstr>Site Visit</vt:lpstr>
      <vt:lpstr>Design Process - Concept</vt:lpstr>
      <vt:lpstr>Design - Trestle</vt:lpstr>
      <vt:lpstr>Design - Trestle Footings</vt:lpstr>
      <vt:lpstr>Design - Truss Analysis</vt:lpstr>
      <vt:lpstr>Design - Roof System</vt:lpstr>
      <vt:lpstr>Design - Machine Shop Floor</vt:lpstr>
      <vt:lpstr>Construction Schedule</vt:lpstr>
      <vt:lpstr>Cost Analysis</vt:lpstr>
      <vt:lpstr>Cost Analysis- Phase 1</vt:lpstr>
      <vt:lpstr>Cost Analysis- Phase 2</vt:lpstr>
      <vt:lpstr>Cost Analysis- Phase 3</vt:lpstr>
      <vt:lpstr>Cost Analysis- Phase 4</vt:lpstr>
      <vt:lpstr>Next Steps</vt:lpstr>
      <vt:lpstr>Summary</vt:lpstr>
      <vt:lpstr>Acknowledgements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Quincy Mine Hoist Association</dc:title>
  <dc:creator>Angela Keranen</dc:creator>
  <cp:lastModifiedBy>Angela Keranen</cp:lastModifiedBy>
  <cp:revision>1</cp:revision>
  <dcterms:created xsi:type="dcterms:W3CDTF">2020-04-28T20:39:42Z</dcterms:created>
  <dcterms:modified xsi:type="dcterms:W3CDTF">2020-04-28T20:54:38Z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